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3"/>
  </p:notesMasterIdLst>
  <p:sldIdLst>
    <p:sldId id="306" r:id="rId2"/>
    <p:sldId id="303" r:id="rId3"/>
    <p:sldId id="310" r:id="rId4"/>
    <p:sldId id="312" r:id="rId5"/>
    <p:sldId id="311" r:id="rId6"/>
    <p:sldId id="308" r:id="rId7"/>
    <p:sldId id="307" r:id="rId8"/>
    <p:sldId id="309" r:id="rId9"/>
    <p:sldId id="293" r:id="rId10"/>
    <p:sldId id="290" r:id="rId11"/>
    <p:sldId id="265" r:id="rId12"/>
    <p:sldId id="305" r:id="rId13"/>
    <p:sldId id="289" r:id="rId14"/>
    <p:sldId id="263" r:id="rId15"/>
    <p:sldId id="266" r:id="rId16"/>
    <p:sldId id="304" r:id="rId17"/>
    <p:sldId id="267" r:id="rId18"/>
    <p:sldId id="270" r:id="rId19"/>
    <p:sldId id="268" r:id="rId20"/>
    <p:sldId id="272" r:id="rId21"/>
    <p:sldId id="275" r:id="rId22"/>
    <p:sldId id="273" r:id="rId23"/>
    <p:sldId id="277" r:id="rId24"/>
    <p:sldId id="278" r:id="rId25"/>
    <p:sldId id="292" r:id="rId26"/>
    <p:sldId id="286" r:id="rId27"/>
    <p:sldId id="285" r:id="rId28"/>
    <p:sldId id="301" r:id="rId29"/>
    <p:sldId id="281" r:id="rId30"/>
    <p:sldId id="287" r:id="rId31"/>
    <p:sldId id="28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8C18CD-CF1A-A843-A64E-B3C2F453E467}" type="datetimeFigureOut">
              <a:rPr lang="en-DE" smtClean="0"/>
              <a:t>07.12.22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1CA962-4BAA-3A43-B452-368A5106339E}" type="slidenum">
              <a:rPr lang="en-DE" smtClean="0"/>
              <a:t>‹#›</a:t>
            </a:fld>
            <a:endParaRPr lang="en-DE"/>
          </a:p>
        </p:txBody>
      </p:sp>
    </p:spTree>
    <p:extLst>
      <p:ext uri="{BB962C8B-B14F-4D97-AF65-F5344CB8AC3E}">
        <p14:creationId xmlns:p14="http://schemas.microsoft.com/office/powerpoint/2010/main" val="379929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A1CA962-4BAA-3A43-B452-368A5106339E}" type="slidenum">
              <a:rPr lang="en-DE" smtClean="0"/>
              <a:t>31</a:t>
            </a:fld>
            <a:endParaRPr lang="en-DE"/>
          </a:p>
        </p:txBody>
      </p:sp>
    </p:spTree>
    <p:extLst>
      <p:ext uri="{BB962C8B-B14F-4D97-AF65-F5344CB8AC3E}">
        <p14:creationId xmlns:p14="http://schemas.microsoft.com/office/powerpoint/2010/main" val="3341620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B903-D2B6-B92C-75FD-4CA5CBD81C2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D2F7DF5F-D858-7E82-580E-3E6BA93317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EDEBD402-2F83-B45E-4270-2169D5031ADE}"/>
              </a:ext>
            </a:extLst>
          </p:cNvPr>
          <p:cNvSpPr>
            <a:spLocks noGrp="1"/>
          </p:cNvSpPr>
          <p:nvPr>
            <p:ph type="dt" sz="half" idx="10"/>
          </p:nvPr>
        </p:nvSpPr>
        <p:spPr/>
        <p:txBody>
          <a:bodyPr/>
          <a:lstStyle/>
          <a:p>
            <a:fld id="{81873481-41EE-334E-9E8B-ED937922DD26}" type="datetime1">
              <a:rPr lang="de-DE" smtClean="0"/>
              <a:t>07.12.22</a:t>
            </a:fld>
            <a:endParaRPr lang="en-DE"/>
          </a:p>
        </p:txBody>
      </p:sp>
      <p:sp>
        <p:nvSpPr>
          <p:cNvPr id="5" name="Footer Placeholder 4">
            <a:extLst>
              <a:ext uri="{FF2B5EF4-FFF2-40B4-BE49-F238E27FC236}">
                <a16:creationId xmlns:a16="http://schemas.microsoft.com/office/drawing/2014/main" id="{1AE1DFE6-2B67-EE3F-7CE1-9DA2C696318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2B01643-506C-D54E-10D0-5E746A9CEFDB}"/>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8411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2580-A276-8477-D4E6-C378A9F1AD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1E926AF-075B-430D-EF65-90E4EE2DB1B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EE32D-5C6C-6358-6165-97B3C7CC9BFF}"/>
              </a:ext>
            </a:extLst>
          </p:cNvPr>
          <p:cNvSpPr>
            <a:spLocks noGrp="1"/>
          </p:cNvSpPr>
          <p:nvPr>
            <p:ph type="dt" sz="half" idx="10"/>
          </p:nvPr>
        </p:nvSpPr>
        <p:spPr/>
        <p:txBody>
          <a:bodyPr/>
          <a:lstStyle/>
          <a:p>
            <a:fld id="{DD663B1B-8FA6-EE49-B1E6-220E1DA510C8}" type="datetime1">
              <a:rPr lang="de-DE" smtClean="0"/>
              <a:t>07.12.22</a:t>
            </a:fld>
            <a:endParaRPr lang="en-DE"/>
          </a:p>
        </p:txBody>
      </p:sp>
      <p:sp>
        <p:nvSpPr>
          <p:cNvPr id="5" name="Footer Placeholder 4">
            <a:extLst>
              <a:ext uri="{FF2B5EF4-FFF2-40B4-BE49-F238E27FC236}">
                <a16:creationId xmlns:a16="http://schemas.microsoft.com/office/drawing/2014/main" id="{870288B8-25A8-3D64-AC1B-997CAE071D9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229CA3-9074-5133-A9C5-3BDE213805C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85974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DC33B-56A2-0B58-69E7-1913446856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C091F83-095F-09D7-2A24-85B3E24977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4D54BC5-D3EB-6376-C7DF-D8BC46FF920C}"/>
              </a:ext>
            </a:extLst>
          </p:cNvPr>
          <p:cNvSpPr>
            <a:spLocks noGrp="1"/>
          </p:cNvSpPr>
          <p:nvPr>
            <p:ph type="dt" sz="half" idx="10"/>
          </p:nvPr>
        </p:nvSpPr>
        <p:spPr/>
        <p:txBody>
          <a:bodyPr/>
          <a:lstStyle/>
          <a:p>
            <a:fld id="{5AAE486A-9AEC-BE4C-965A-ABC443FBB36C}" type="datetime1">
              <a:rPr lang="de-DE" smtClean="0"/>
              <a:t>07.12.22</a:t>
            </a:fld>
            <a:endParaRPr lang="en-DE"/>
          </a:p>
        </p:txBody>
      </p:sp>
      <p:sp>
        <p:nvSpPr>
          <p:cNvPr id="5" name="Footer Placeholder 4">
            <a:extLst>
              <a:ext uri="{FF2B5EF4-FFF2-40B4-BE49-F238E27FC236}">
                <a16:creationId xmlns:a16="http://schemas.microsoft.com/office/drawing/2014/main" id="{094C11AB-C6D3-DB8A-40E5-D324FE042CE1}"/>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A5311A2-9FE2-1B3E-6B22-7D3B6DAD273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767594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FE75-F27F-FD64-77FC-D6AD3E4FED5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20A051C-DD15-1A6D-4A9D-95EC2AF25EE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8B48E09-5D90-D047-7BA3-601A314C0BA7}"/>
              </a:ext>
            </a:extLst>
          </p:cNvPr>
          <p:cNvSpPr>
            <a:spLocks noGrp="1"/>
          </p:cNvSpPr>
          <p:nvPr>
            <p:ph type="dt" sz="half" idx="10"/>
          </p:nvPr>
        </p:nvSpPr>
        <p:spPr/>
        <p:txBody>
          <a:bodyPr/>
          <a:lstStyle/>
          <a:p>
            <a:fld id="{AC051952-79C0-5249-ADD2-4BE61A386E79}" type="datetime1">
              <a:rPr lang="de-DE" smtClean="0"/>
              <a:t>07.12.22</a:t>
            </a:fld>
            <a:endParaRPr lang="en-DE"/>
          </a:p>
        </p:txBody>
      </p:sp>
      <p:sp>
        <p:nvSpPr>
          <p:cNvPr id="5" name="Footer Placeholder 4">
            <a:extLst>
              <a:ext uri="{FF2B5EF4-FFF2-40B4-BE49-F238E27FC236}">
                <a16:creationId xmlns:a16="http://schemas.microsoft.com/office/drawing/2014/main" id="{525C5A3E-62F3-4D90-476F-CDC29DD97037}"/>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E94400D-06AC-EC1E-B42F-573EB24A470A}"/>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4074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E3D92-60D4-D1E3-CEB2-8FBBC6F814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290DE15B-F04D-C0E9-0D1D-2C6DF6B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623B15A-0229-4381-8D3D-1364D243BD60}"/>
              </a:ext>
            </a:extLst>
          </p:cNvPr>
          <p:cNvSpPr>
            <a:spLocks noGrp="1"/>
          </p:cNvSpPr>
          <p:nvPr>
            <p:ph type="dt" sz="half" idx="10"/>
          </p:nvPr>
        </p:nvSpPr>
        <p:spPr/>
        <p:txBody>
          <a:bodyPr/>
          <a:lstStyle/>
          <a:p>
            <a:fld id="{6C82A62A-2A86-6A47-8694-B3D6824D5323}" type="datetime1">
              <a:rPr lang="de-DE" smtClean="0"/>
              <a:t>07.12.22</a:t>
            </a:fld>
            <a:endParaRPr lang="en-DE"/>
          </a:p>
        </p:txBody>
      </p:sp>
      <p:sp>
        <p:nvSpPr>
          <p:cNvPr id="5" name="Footer Placeholder 4">
            <a:extLst>
              <a:ext uri="{FF2B5EF4-FFF2-40B4-BE49-F238E27FC236}">
                <a16:creationId xmlns:a16="http://schemas.microsoft.com/office/drawing/2014/main" id="{4F089775-34DF-F0EF-25F2-8E9A4EBA2B9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3FD1E4D-3262-F292-B856-3054FAD7413D}"/>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13641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CF8A7-4086-F790-5048-3E4F8A7B36BB}"/>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B591B4B-EB51-6C02-8CAA-45D2D800CE1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A7670672-F7F7-E799-3943-E486ED71DE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AC3CDF90-7285-D019-B061-41997F0BB0C9}"/>
              </a:ext>
            </a:extLst>
          </p:cNvPr>
          <p:cNvSpPr>
            <a:spLocks noGrp="1"/>
          </p:cNvSpPr>
          <p:nvPr>
            <p:ph type="dt" sz="half" idx="10"/>
          </p:nvPr>
        </p:nvSpPr>
        <p:spPr/>
        <p:txBody>
          <a:bodyPr/>
          <a:lstStyle/>
          <a:p>
            <a:fld id="{7AE07D6E-51B7-1A47-8668-CBD2DA7C9770}" type="datetime1">
              <a:rPr lang="de-DE" smtClean="0"/>
              <a:t>07.12.22</a:t>
            </a:fld>
            <a:endParaRPr lang="en-DE"/>
          </a:p>
        </p:txBody>
      </p:sp>
      <p:sp>
        <p:nvSpPr>
          <p:cNvPr id="6" name="Footer Placeholder 5">
            <a:extLst>
              <a:ext uri="{FF2B5EF4-FFF2-40B4-BE49-F238E27FC236}">
                <a16:creationId xmlns:a16="http://schemas.microsoft.com/office/drawing/2014/main" id="{0A03B40F-D0B5-BD9E-3F5D-21A727EF94D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EE95CBA2-495C-BACA-A74B-F00148C932C8}"/>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347943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E0DD-A513-57D8-6CEB-BA1B93DB108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241AFB93-A128-6E59-8087-F4AC11DF4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968300-2F88-1899-404E-DE60BCBC0A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80A6CAC3-7B06-45EE-356F-0271868B7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1E955C-F68E-9615-C199-DC60B7D914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79565A82-4F6B-4C92-910B-63601BC964CA}"/>
              </a:ext>
            </a:extLst>
          </p:cNvPr>
          <p:cNvSpPr>
            <a:spLocks noGrp="1"/>
          </p:cNvSpPr>
          <p:nvPr>
            <p:ph type="dt" sz="half" idx="10"/>
          </p:nvPr>
        </p:nvSpPr>
        <p:spPr/>
        <p:txBody>
          <a:bodyPr/>
          <a:lstStyle/>
          <a:p>
            <a:fld id="{EBF2CE94-34F4-1A45-87B0-3AC543A23532}" type="datetime1">
              <a:rPr lang="de-DE" smtClean="0"/>
              <a:t>07.12.22</a:t>
            </a:fld>
            <a:endParaRPr lang="en-DE"/>
          </a:p>
        </p:txBody>
      </p:sp>
      <p:sp>
        <p:nvSpPr>
          <p:cNvPr id="8" name="Footer Placeholder 7">
            <a:extLst>
              <a:ext uri="{FF2B5EF4-FFF2-40B4-BE49-F238E27FC236}">
                <a16:creationId xmlns:a16="http://schemas.microsoft.com/office/drawing/2014/main" id="{9C07304B-F7C8-B027-6DFC-74DB4D24D7C7}"/>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27A6F612-691A-F680-26DD-94235A1F17EC}"/>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51867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69B79-02AF-B6FE-BA78-F9034CC4AA2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8746DBD-EB5D-7A4D-F26E-30B48FC16C88}"/>
              </a:ext>
            </a:extLst>
          </p:cNvPr>
          <p:cNvSpPr>
            <a:spLocks noGrp="1"/>
          </p:cNvSpPr>
          <p:nvPr>
            <p:ph type="dt" sz="half" idx="10"/>
          </p:nvPr>
        </p:nvSpPr>
        <p:spPr/>
        <p:txBody>
          <a:bodyPr/>
          <a:lstStyle/>
          <a:p>
            <a:fld id="{4CF179E4-8CE8-4346-9202-5BE767DC13C4}" type="datetime1">
              <a:rPr lang="de-DE" smtClean="0"/>
              <a:t>07.12.22</a:t>
            </a:fld>
            <a:endParaRPr lang="en-DE"/>
          </a:p>
        </p:txBody>
      </p:sp>
      <p:sp>
        <p:nvSpPr>
          <p:cNvPr id="4" name="Footer Placeholder 3">
            <a:extLst>
              <a:ext uri="{FF2B5EF4-FFF2-40B4-BE49-F238E27FC236}">
                <a16:creationId xmlns:a16="http://schemas.microsoft.com/office/drawing/2014/main" id="{7ED32A87-AEA5-95C2-01C2-E77FED12069E}"/>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7A1DDA6-8E00-C588-312E-4D3D7F586F71}"/>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135091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7068ED-909B-FB43-A1F6-9B07A1B4F6F0}"/>
              </a:ext>
            </a:extLst>
          </p:cNvPr>
          <p:cNvSpPr>
            <a:spLocks noGrp="1"/>
          </p:cNvSpPr>
          <p:nvPr>
            <p:ph type="dt" sz="half" idx="10"/>
          </p:nvPr>
        </p:nvSpPr>
        <p:spPr/>
        <p:txBody>
          <a:bodyPr/>
          <a:lstStyle/>
          <a:p>
            <a:fld id="{DF22CFB9-C462-2842-BD22-004150F6C3B4}" type="datetime1">
              <a:rPr lang="de-DE" smtClean="0"/>
              <a:t>07.12.22</a:t>
            </a:fld>
            <a:endParaRPr lang="en-DE"/>
          </a:p>
        </p:txBody>
      </p:sp>
      <p:sp>
        <p:nvSpPr>
          <p:cNvPr id="3" name="Footer Placeholder 2">
            <a:extLst>
              <a:ext uri="{FF2B5EF4-FFF2-40B4-BE49-F238E27FC236}">
                <a16:creationId xmlns:a16="http://schemas.microsoft.com/office/drawing/2014/main" id="{06822593-957A-07F5-E076-563DE8BCAECB}"/>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25174A71-804F-E224-36A0-D7A784CA7206}"/>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24830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EAE9F-F3AB-AA97-A9CE-5DD714BF67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D15E7875-CF28-97C3-5DDC-99F9C724D5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60952CD7-CD16-7000-23F9-287AA465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4DEE037-651A-D362-0EE7-FA98C5A5AEF0}"/>
              </a:ext>
            </a:extLst>
          </p:cNvPr>
          <p:cNvSpPr>
            <a:spLocks noGrp="1"/>
          </p:cNvSpPr>
          <p:nvPr>
            <p:ph type="dt" sz="half" idx="10"/>
          </p:nvPr>
        </p:nvSpPr>
        <p:spPr/>
        <p:txBody>
          <a:bodyPr/>
          <a:lstStyle/>
          <a:p>
            <a:fld id="{B9DE3D53-2942-BB42-88BC-2EF93E8E6CC3}" type="datetime1">
              <a:rPr lang="de-DE" smtClean="0"/>
              <a:t>07.12.22</a:t>
            </a:fld>
            <a:endParaRPr lang="en-DE"/>
          </a:p>
        </p:txBody>
      </p:sp>
      <p:sp>
        <p:nvSpPr>
          <p:cNvPr id="6" name="Footer Placeholder 5">
            <a:extLst>
              <a:ext uri="{FF2B5EF4-FFF2-40B4-BE49-F238E27FC236}">
                <a16:creationId xmlns:a16="http://schemas.microsoft.com/office/drawing/2014/main" id="{1E512389-B273-B054-E58D-8DCECFE5CB5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A786D3F-772B-BD5A-F244-8521C280934F}"/>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428875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370-2719-2EB1-E761-D7B054FC13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AA644A97-F7F8-565B-9AB8-7C9758FB9C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E3CCDB35-20CA-D890-C823-AB58E6F2F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DA4F2C-A8B0-8EAB-D78A-366713EAB586}"/>
              </a:ext>
            </a:extLst>
          </p:cNvPr>
          <p:cNvSpPr>
            <a:spLocks noGrp="1"/>
          </p:cNvSpPr>
          <p:nvPr>
            <p:ph type="dt" sz="half" idx="10"/>
          </p:nvPr>
        </p:nvSpPr>
        <p:spPr/>
        <p:txBody>
          <a:bodyPr/>
          <a:lstStyle/>
          <a:p>
            <a:fld id="{60250600-7287-7B42-940A-DE413CBB6439}" type="datetime1">
              <a:rPr lang="de-DE" smtClean="0"/>
              <a:t>07.12.22</a:t>
            </a:fld>
            <a:endParaRPr lang="en-DE"/>
          </a:p>
        </p:txBody>
      </p:sp>
      <p:sp>
        <p:nvSpPr>
          <p:cNvPr id="6" name="Footer Placeholder 5">
            <a:extLst>
              <a:ext uri="{FF2B5EF4-FFF2-40B4-BE49-F238E27FC236}">
                <a16:creationId xmlns:a16="http://schemas.microsoft.com/office/drawing/2014/main" id="{83F6F940-2953-5BF1-D8BC-9BAF12DC626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50A620AA-D411-86F0-673F-756B3246C2A5}"/>
              </a:ext>
            </a:extLst>
          </p:cNvPr>
          <p:cNvSpPr>
            <a:spLocks noGrp="1"/>
          </p:cNvSpPr>
          <p:nvPr>
            <p:ph type="sldNum" sz="quarter" idx="12"/>
          </p:nvPr>
        </p:nvSpPr>
        <p:spPr/>
        <p:txBody>
          <a:bodyPr/>
          <a:lstStyle/>
          <a:p>
            <a:fld id="{15FEAD7E-BF4A-2941-8FC0-E96033F99716}" type="slidenum">
              <a:rPr lang="en-DE" smtClean="0"/>
              <a:t>‹#›</a:t>
            </a:fld>
            <a:endParaRPr lang="en-DE"/>
          </a:p>
        </p:txBody>
      </p:sp>
    </p:spTree>
    <p:extLst>
      <p:ext uri="{BB962C8B-B14F-4D97-AF65-F5344CB8AC3E}">
        <p14:creationId xmlns:p14="http://schemas.microsoft.com/office/powerpoint/2010/main" val="159377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9B927F-72BA-F61A-FC18-E1D2FD4139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D3A21BC-9E6C-5907-C9B6-15FBCC5B98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0DB6185-5893-38D0-7A53-F6B058FD1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1C98C-4CD2-CB41-902F-5C8A631AAF29}" type="datetime1">
              <a:rPr lang="de-DE" smtClean="0"/>
              <a:t>07.12.22</a:t>
            </a:fld>
            <a:endParaRPr lang="en-DE"/>
          </a:p>
        </p:txBody>
      </p:sp>
      <p:sp>
        <p:nvSpPr>
          <p:cNvPr id="5" name="Footer Placeholder 4">
            <a:extLst>
              <a:ext uri="{FF2B5EF4-FFF2-40B4-BE49-F238E27FC236}">
                <a16:creationId xmlns:a16="http://schemas.microsoft.com/office/drawing/2014/main" id="{93654ACC-D45B-8EBF-5EFC-CBE75EE62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F60E617D-792C-8FF0-2EF9-1EDF90272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EAD7E-BF4A-2941-8FC0-E96033F99716}" type="slidenum">
              <a:rPr lang="en-DE" smtClean="0"/>
              <a:t>‹#›</a:t>
            </a:fld>
            <a:endParaRPr lang="en-DE"/>
          </a:p>
        </p:txBody>
      </p:sp>
    </p:spTree>
    <p:extLst>
      <p:ext uri="{BB962C8B-B14F-4D97-AF65-F5344CB8AC3E}">
        <p14:creationId xmlns:p14="http://schemas.microsoft.com/office/powerpoint/2010/main" val="364340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lianweng.github.io/posts/2018-08-12-vae/"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arxiv.org/abs/2204.0612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beta.dreamstudio.ai/dream" TargetMode="External"/><Relationship Id="rId2" Type="http://schemas.openxmlformats.org/officeDocument/2006/relationships/hyperlink" Target="https://huggingface.co/CompVis/stable-diffusion"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hyperlink" Target="https://arxiv.org/abs/1312.6114" TargetMode="External"/><Relationship Id="rId1" Type="http://schemas.openxmlformats.org/officeDocument/2006/relationships/slideLayout" Target="../slideLayouts/slideLayout2.xml"/><Relationship Id="rId5" Type="http://schemas.openxmlformats.org/officeDocument/2006/relationships/hyperlink" Target="https://arxiv.org/abs/2112.10752" TargetMode="External"/><Relationship Id="rId4" Type="http://schemas.openxmlformats.org/officeDocument/2006/relationships/hyperlink" Target="https://arxiv.org/abs/1908.09257"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ciencedirect.com/science/article/pii/S0004370221000862" TargetMode="External"/><Relationship Id="rId5" Type="http://schemas.openxmlformats.org/officeDocument/2006/relationships/hyperlink" Target="https://arxiv.org/abs/2205.06760" TargetMode="External"/><Relationship Id="rId4" Type="http://schemas.openxmlformats.org/officeDocument/2006/relationships/hyperlink" Target="https://arxiv.org/abs/2206.07682"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developers.google.com/machine-learning/gan/generative"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ilianweng.github.io/posts/2021-07-11-diffusion-models/"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3363-ADE1-D629-C188-A0AD5ABC2F84}"/>
              </a:ext>
            </a:extLst>
          </p:cNvPr>
          <p:cNvSpPr>
            <a:spLocks noGrp="1"/>
          </p:cNvSpPr>
          <p:nvPr>
            <p:ph type="ctrTitle"/>
          </p:nvPr>
        </p:nvSpPr>
        <p:spPr/>
        <p:txBody>
          <a:bodyPr>
            <a:normAutofit/>
          </a:bodyPr>
          <a:lstStyle/>
          <a:p>
            <a:r>
              <a:rPr lang="en-DE" dirty="0"/>
              <a:t>Generative Models</a:t>
            </a:r>
            <a:br>
              <a:rPr lang="en-DE" dirty="0"/>
            </a:br>
            <a:r>
              <a:rPr lang="en-DE" sz="4000" i="1" dirty="0"/>
              <a:t>Discriminative vs Generative</a:t>
            </a:r>
          </a:p>
        </p:txBody>
      </p:sp>
      <p:sp>
        <p:nvSpPr>
          <p:cNvPr id="3" name="Subtitle 2">
            <a:extLst>
              <a:ext uri="{FF2B5EF4-FFF2-40B4-BE49-F238E27FC236}">
                <a16:creationId xmlns:a16="http://schemas.microsoft.com/office/drawing/2014/main" id="{7A9C7435-EE51-07B9-EEBD-5697C12B84BF}"/>
              </a:ext>
            </a:extLst>
          </p:cNvPr>
          <p:cNvSpPr>
            <a:spLocks noGrp="1"/>
          </p:cNvSpPr>
          <p:nvPr>
            <p:ph type="subTitle" idx="1"/>
          </p:nvPr>
        </p:nvSpPr>
        <p:spPr/>
        <p:txBody>
          <a:bodyPr>
            <a:normAutofit/>
          </a:bodyPr>
          <a:lstStyle/>
          <a:p>
            <a:endParaRPr lang="en-DE" dirty="0"/>
          </a:p>
          <a:p>
            <a:r>
              <a:rPr lang="en-DE" dirty="0"/>
              <a:t>Understanding Machine Learning</a:t>
            </a:r>
          </a:p>
        </p:txBody>
      </p:sp>
    </p:spTree>
    <p:extLst>
      <p:ext uri="{BB962C8B-B14F-4D97-AF65-F5344CB8AC3E}">
        <p14:creationId xmlns:p14="http://schemas.microsoft.com/office/powerpoint/2010/main" val="1762627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Variational Inference</a:t>
            </a:r>
          </a:p>
        </p:txBody>
      </p:sp>
      <p:sp>
        <p:nvSpPr>
          <p:cNvPr id="3" name="Slide Number Placeholder 2">
            <a:extLst>
              <a:ext uri="{FF2B5EF4-FFF2-40B4-BE49-F238E27FC236}">
                <a16:creationId xmlns:a16="http://schemas.microsoft.com/office/drawing/2014/main" id="{9B364BE8-E89E-82E2-179F-2997821D6015}"/>
              </a:ext>
            </a:extLst>
          </p:cNvPr>
          <p:cNvSpPr>
            <a:spLocks noGrp="1"/>
          </p:cNvSpPr>
          <p:nvPr>
            <p:ph type="sldNum" sz="quarter" idx="12"/>
          </p:nvPr>
        </p:nvSpPr>
        <p:spPr/>
        <p:txBody>
          <a:bodyPr/>
          <a:lstStyle/>
          <a:p>
            <a:fld id="{15FEAD7E-BF4A-2941-8FC0-E96033F99716}" type="slidenum">
              <a:rPr lang="en-DE" smtClean="0"/>
              <a:t>10</a:t>
            </a:fld>
            <a:endParaRPr lang="en-DE"/>
          </a:p>
        </p:txBody>
      </p:sp>
    </p:spTree>
    <p:extLst>
      <p:ext uri="{BB962C8B-B14F-4D97-AF65-F5344CB8AC3E}">
        <p14:creationId xmlns:p14="http://schemas.microsoft.com/office/powerpoint/2010/main" val="865518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80FE-F44E-1FBE-7365-CC7FFA9398C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BA26CDAA-4E36-1399-EB83-B98E2F436504}"/>
              </a:ext>
            </a:extLst>
          </p:cNvPr>
          <p:cNvSpPr>
            <a:spLocks noGrp="1"/>
          </p:cNvSpPr>
          <p:nvPr>
            <p:ph idx="1"/>
          </p:nvPr>
        </p:nvSpPr>
        <p:spPr/>
        <p:txBody>
          <a:bodyPr/>
          <a:lstStyle/>
          <a:p>
            <a:r>
              <a:rPr lang="en-DE" dirty="0"/>
              <a:t>Bayesian …</a:t>
            </a:r>
          </a:p>
        </p:txBody>
      </p:sp>
      <p:sp>
        <p:nvSpPr>
          <p:cNvPr id="4" name="Slide Number Placeholder 3">
            <a:extLst>
              <a:ext uri="{FF2B5EF4-FFF2-40B4-BE49-F238E27FC236}">
                <a16:creationId xmlns:a16="http://schemas.microsoft.com/office/drawing/2014/main" id="{7E47F42D-5C43-7715-2E0C-247544AAF6A0}"/>
              </a:ext>
            </a:extLst>
          </p:cNvPr>
          <p:cNvSpPr>
            <a:spLocks noGrp="1"/>
          </p:cNvSpPr>
          <p:nvPr>
            <p:ph type="sldNum" sz="quarter" idx="12"/>
          </p:nvPr>
        </p:nvSpPr>
        <p:spPr/>
        <p:txBody>
          <a:bodyPr/>
          <a:lstStyle/>
          <a:p>
            <a:fld id="{15FEAD7E-BF4A-2941-8FC0-E96033F99716}" type="slidenum">
              <a:rPr lang="en-DE" smtClean="0"/>
              <a:t>11</a:t>
            </a:fld>
            <a:endParaRPr lang="en-DE"/>
          </a:p>
        </p:txBody>
      </p:sp>
    </p:spTree>
    <p:extLst>
      <p:ext uri="{BB962C8B-B14F-4D97-AF65-F5344CB8AC3E}">
        <p14:creationId xmlns:p14="http://schemas.microsoft.com/office/powerpoint/2010/main" val="16210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11A-BDFD-B6C3-8765-75341EC36FFA}"/>
              </a:ext>
            </a:extLst>
          </p:cNvPr>
          <p:cNvSpPr>
            <a:spLocks noGrp="1"/>
          </p:cNvSpPr>
          <p:nvPr>
            <p:ph type="title"/>
          </p:nvPr>
        </p:nvSpPr>
        <p:spPr/>
        <p:txBody>
          <a:bodyPr/>
          <a:lstStyle/>
          <a:p>
            <a:r>
              <a:rPr lang="en-DE" dirty="0"/>
              <a:t>Recap: Autoencoder</a:t>
            </a:r>
          </a:p>
        </p:txBody>
      </p:sp>
      <p:sp>
        <p:nvSpPr>
          <p:cNvPr id="3" name="Content Placeholder 2">
            <a:extLst>
              <a:ext uri="{FF2B5EF4-FFF2-40B4-BE49-F238E27FC236}">
                <a16:creationId xmlns:a16="http://schemas.microsoft.com/office/drawing/2014/main" id="{A2E7CE92-D107-E9C1-8B56-40DDEDE7B9F5}"/>
              </a:ext>
            </a:extLst>
          </p:cNvPr>
          <p:cNvSpPr>
            <a:spLocks noGrp="1"/>
          </p:cNvSpPr>
          <p:nvPr>
            <p:ph idx="1"/>
          </p:nvPr>
        </p:nvSpPr>
        <p:spPr>
          <a:xfrm>
            <a:off x="838200" y="1825625"/>
            <a:ext cx="3581400" cy="4351338"/>
          </a:xfrm>
        </p:spPr>
        <p:txBody>
          <a:bodyPr>
            <a:normAutofit/>
          </a:bodyPr>
          <a:lstStyle/>
          <a:p>
            <a:pPr marL="0" indent="0">
              <a:buNone/>
            </a:pPr>
            <a:r>
              <a:rPr lang="en-GB" sz="2400" dirty="0"/>
              <a:t>(deep) e</a:t>
            </a:r>
            <a:r>
              <a:rPr lang="en-DE" sz="2400" dirty="0"/>
              <a:t>ncoder network</a:t>
            </a:r>
          </a:p>
          <a:p>
            <a:pPr marL="0" indent="0">
              <a:buNone/>
            </a:pPr>
            <a:r>
              <a:rPr lang="en-GB" sz="2400" dirty="0"/>
              <a:t>(deep) d</a:t>
            </a:r>
            <a:r>
              <a:rPr lang="en-DE" sz="2400" dirty="0"/>
              <a:t>ecoder network</a:t>
            </a:r>
          </a:p>
          <a:p>
            <a:pPr marL="0" indent="0">
              <a:buNone/>
            </a:pPr>
            <a:r>
              <a:rPr lang="en-GB" sz="2400" dirty="0"/>
              <a:t>learned together by minimizing differences between original input and reconstructed input (expressed as losses)</a:t>
            </a:r>
          </a:p>
          <a:p>
            <a:pPr marL="0" indent="0">
              <a:buNone/>
            </a:pPr>
            <a:endParaRPr lang="en-GB" sz="2400" dirty="0"/>
          </a:p>
          <a:p>
            <a:pPr marL="0" indent="0">
              <a:buNone/>
            </a:pPr>
            <a:r>
              <a:rPr lang="en-GB" sz="2400" dirty="0"/>
              <a:t>compressed intermediate representation: d</a:t>
            </a:r>
            <a:r>
              <a:rPr lang="en-DE" sz="2400" dirty="0"/>
              <a:t>imensionality reduction</a:t>
            </a:r>
          </a:p>
        </p:txBody>
      </p:sp>
      <p:sp>
        <p:nvSpPr>
          <p:cNvPr id="4" name="Slide Number Placeholder 3">
            <a:extLst>
              <a:ext uri="{FF2B5EF4-FFF2-40B4-BE49-F238E27FC236}">
                <a16:creationId xmlns:a16="http://schemas.microsoft.com/office/drawing/2014/main" id="{1482C071-D53B-26B7-F4DB-77326393C9B0}"/>
              </a:ext>
            </a:extLst>
          </p:cNvPr>
          <p:cNvSpPr>
            <a:spLocks noGrp="1"/>
          </p:cNvSpPr>
          <p:nvPr>
            <p:ph type="sldNum" sz="quarter" idx="12"/>
          </p:nvPr>
        </p:nvSpPr>
        <p:spPr/>
        <p:txBody>
          <a:bodyPr/>
          <a:lstStyle/>
          <a:p>
            <a:fld id="{15FEAD7E-BF4A-2941-8FC0-E96033F99716}" type="slidenum">
              <a:rPr lang="en-DE" smtClean="0"/>
              <a:t>12</a:t>
            </a:fld>
            <a:endParaRPr lang="en-DE"/>
          </a:p>
        </p:txBody>
      </p:sp>
      <p:pic>
        <p:nvPicPr>
          <p:cNvPr id="6" name="Picture 5" descr="Diagram&#10;&#10;Description automatically generated">
            <a:extLst>
              <a:ext uri="{FF2B5EF4-FFF2-40B4-BE49-F238E27FC236}">
                <a16:creationId xmlns:a16="http://schemas.microsoft.com/office/drawing/2014/main" id="{6C250194-C355-94B8-A88A-327B8D01790C}"/>
              </a:ext>
            </a:extLst>
          </p:cNvPr>
          <p:cNvPicPr>
            <a:picLocks noChangeAspect="1"/>
          </p:cNvPicPr>
          <p:nvPr/>
        </p:nvPicPr>
        <p:blipFill>
          <a:blip r:embed="rId2"/>
          <a:stretch>
            <a:fillRect/>
          </a:stretch>
        </p:blipFill>
        <p:spPr>
          <a:xfrm>
            <a:off x="4419600" y="1870075"/>
            <a:ext cx="7772400" cy="4155854"/>
          </a:xfrm>
          <a:prstGeom prst="rect">
            <a:avLst/>
          </a:prstGeom>
        </p:spPr>
      </p:pic>
      <p:sp>
        <p:nvSpPr>
          <p:cNvPr id="7" name="TextBox 6">
            <a:extLst>
              <a:ext uri="{FF2B5EF4-FFF2-40B4-BE49-F238E27FC236}">
                <a16:creationId xmlns:a16="http://schemas.microsoft.com/office/drawing/2014/main" id="{7A0BAB54-2EB8-2068-0ED9-9775C0AE6B58}"/>
              </a:ext>
            </a:extLst>
          </p:cNvPr>
          <p:cNvSpPr txBox="1"/>
          <p:nvPr/>
        </p:nvSpPr>
        <p:spPr>
          <a:xfrm>
            <a:off x="11580910" y="6025929"/>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419192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59E41-ECFA-4B23-7917-45A3A704AA8D}"/>
              </a:ext>
            </a:extLst>
          </p:cNvPr>
          <p:cNvSpPr>
            <a:spLocks noGrp="1"/>
          </p:cNvSpPr>
          <p:nvPr>
            <p:ph type="title"/>
          </p:nvPr>
        </p:nvSpPr>
        <p:spPr/>
        <p:txBody>
          <a:bodyPr/>
          <a:lstStyle/>
          <a:p>
            <a:r>
              <a:rPr lang="en-DE" dirty="0"/>
              <a:t>Variational Autoencoder (VAE)</a:t>
            </a:r>
          </a:p>
        </p:txBody>
      </p:sp>
      <p:sp>
        <p:nvSpPr>
          <p:cNvPr id="3" name="Content Placeholder 2">
            <a:extLst>
              <a:ext uri="{FF2B5EF4-FFF2-40B4-BE49-F238E27FC236}">
                <a16:creationId xmlns:a16="http://schemas.microsoft.com/office/drawing/2014/main" id="{767042BE-9C49-610D-E6E4-D39936E826A9}"/>
              </a:ext>
            </a:extLst>
          </p:cNvPr>
          <p:cNvSpPr>
            <a:spLocks noGrp="1"/>
          </p:cNvSpPr>
          <p:nvPr>
            <p:ph idx="1"/>
          </p:nvPr>
        </p:nvSpPr>
        <p:spPr/>
        <p:txBody>
          <a:bodyPr/>
          <a:lstStyle/>
          <a:p>
            <a:r>
              <a:rPr lang="en-DE" dirty="0"/>
              <a:t>…</a:t>
            </a:r>
          </a:p>
          <a:p>
            <a:r>
              <a:rPr lang="en-GB" b="0" i="0" u="none" strike="noStrike" dirty="0">
                <a:solidFill>
                  <a:srgbClr val="1F1F1F"/>
                </a:solidFill>
                <a:effectLst/>
                <a:latin typeface="-apple-system"/>
              </a:rPr>
              <a:t>VAE relies on a surrogate loss</a:t>
            </a:r>
            <a:endParaRPr lang="en-DE" dirty="0"/>
          </a:p>
        </p:txBody>
      </p:sp>
      <p:sp>
        <p:nvSpPr>
          <p:cNvPr id="4" name="Slide Number Placeholder 3">
            <a:extLst>
              <a:ext uri="{FF2B5EF4-FFF2-40B4-BE49-F238E27FC236}">
                <a16:creationId xmlns:a16="http://schemas.microsoft.com/office/drawing/2014/main" id="{1AC3A980-5314-8BEC-5223-66670434B060}"/>
              </a:ext>
            </a:extLst>
          </p:cNvPr>
          <p:cNvSpPr>
            <a:spLocks noGrp="1"/>
          </p:cNvSpPr>
          <p:nvPr>
            <p:ph type="sldNum" sz="quarter" idx="12"/>
          </p:nvPr>
        </p:nvSpPr>
        <p:spPr/>
        <p:txBody>
          <a:bodyPr/>
          <a:lstStyle/>
          <a:p>
            <a:fld id="{77E1BB0D-8AD4-A14C-8FD5-F1619D1A43A2}" type="slidenum">
              <a:rPr lang="en-DE" smtClean="0"/>
              <a:t>13</a:t>
            </a:fld>
            <a:endParaRPr lang="en-DE"/>
          </a:p>
        </p:txBody>
      </p:sp>
      <p:pic>
        <p:nvPicPr>
          <p:cNvPr id="6" name="Picture 5" descr="Diagram&#10;&#10;Description automatically generated">
            <a:extLst>
              <a:ext uri="{FF2B5EF4-FFF2-40B4-BE49-F238E27FC236}">
                <a16:creationId xmlns:a16="http://schemas.microsoft.com/office/drawing/2014/main" id="{362D66C6-047D-BCAF-4DD6-D5F39AD6EB47}"/>
              </a:ext>
            </a:extLst>
          </p:cNvPr>
          <p:cNvPicPr>
            <a:picLocks noChangeAspect="1"/>
          </p:cNvPicPr>
          <p:nvPr/>
        </p:nvPicPr>
        <p:blipFill>
          <a:blip r:embed="rId2"/>
          <a:stretch>
            <a:fillRect/>
          </a:stretch>
        </p:blipFill>
        <p:spPr>
          <a:xfrm>
            <a:off x="2741841" y="4304308"/>
            <a:ext cx="6708318" cy="2417167"/>
          </a:xfrm>
          <a:prstGeom prst="rect">
            <a:avLst/>
          </a:prstGeom>
        </p:spPr>
      </p:pic>
      <p:sp>
        <p:nvSpPr>
          <p:cNvPr id="9" name="TextBox 8">
            <a:extLst>
              <a:ext uri="{FF2B5EF4-FFF2-40B4-BE49-F238E27FC236}">
                <a16:creationId xmlns:a16="http://schemas.microsoft.com/office/drawing/2014/main" id="{BC295979-02D2-BA69-0A1F-F8A23848662E}"/>
              </a:ext>
            </a:extLst>
          </p:cNvPr>
          <p:cNvSpPr txBox="1"/>
          <p:nvPr/>
        </p:nvSpPr>
        <p:spPr>
          <a:xfrm>
            <a:off x="9183900" y="6538912"/>
            <a:ext cx="532518" cy="246221"/>
          </a:xfrm>
          <a:prstGeom prst="rect">
            <a:avLst/>
          </a:prstGeom>
          <a:noFill/>
        </p:spPr>
        <p:txBody>
          <a:bodyPr wrap="square" rtlCol="0">
            <a:spAutoFit/>
          </a:bodyPr>
          <a:lstStyle/>
          <a:p>
            <a:r>
              <a:rPr lang="de-DE" sz="1000" dirty="0">
                <a:hlinkClick r:id="rId3"/>
              </a:rPr>
              <a:t>source</a:t>
            </a:r>
            <a:endParaRPr lang="de-DE" sz="1000" dirty="0"/>
          </a:p>
        </p:txBody>
      </p:sp>
    </p:spTree>
    <p:extLst>
      <p:ext uri="{BB962C8B-B14F-4D97-AF65-F5344CB8AC3E}">
        <p14:creationId xmlns:p14="http://schemas.microsoft.com/office/powerpoint/2010/main" val="252946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311C3-6D9E-50B9-52E1-4797B7F794AF}"/>
              </a:ext>
            </a:extLst>
          </p:cNvPr>
          <p:cNvSpPr>
            <a:spLocks noGrp="1"/>
          </p:cNvSpPr>
          <p:nvPr>
            <p:ph type="title"/>
          </p:nvPr>
        </p:nvSpPr>
        <p:spPr/>
        <p:txBody>
          <a:bodyPr/>
          <a:lstStyle/>
          <a:p>
            <a:r>
              <a:rPr lang="en-DE" dirty="0"/>
              <a:t>ELBO</a:t>
            </a:r>
          </a:p>
        </p:txBody>
      </p:sp>
      <p:sp>
        <p:nvSpPr>
          <p:cNvPr id="3" name="Content Placeholder 2">
            <a:extLst>
              <a:ext uri="{FF2B5EF4-FFF2-40B4-BE49-F238E27FC236}">
                <a16:creationId xmlns:a16="http://schemas.microsoft.com/office/drawing/2014/main" id="{81C59FAC-8FDC-8104-491C-7473D1BEFAC1}"/>
              </a:ext>
            </a:extLst>
          </p:cNvPr>
          <p:cNvSpPr>
            <a:spLocks noGrp="1"/>
          </p:cNvSpPr>
          <p:nvPr>
            <p:ph idx="1"/>
          </p:nvPr>
        </p:nvSpPr>
        <p:spPr/>
        <p:txBody>
          <a:bodyPr/>
          <a:lstStyle/>
          <a:p>
            <a:endParaRPr lang="en-DE"/>
          </a:p>
        </p:txBody>
      </p:sp>
      <p:sp>
        <p:nvSpPr>
          <p:cNvPr id="4" name="Slide Number Placeholder 3">
            <a:extLst>
              <a:ext uri="{FF2B5EF4-FFF2-40B4-BE49-F238E27FC236}">
                <a16:creationId xmlns:a16="http://schemas.microsoft.com/office/drawing/2014/main" id="{F49B5019-ABD1-BA78-E31B-A1F9196153C7}"/>
              </a:ext>
            </a:extLst>
          </p:cNvPr>
          <p:cNvSpPr>
            <a:spLocks noGrp="1"/>
          </p:cNvSpPr>
          <p:nvPr>
            <p:ph type="sldNum" sz="quarter" idx="12"/>
          </p:nvPr>
        </p:nvSpPr>
        <p:spPr/>
        <p:txBody>
          <a:bodyPr/>
          <a:lstStyle/>
          <a:p>
            <a:fld id="{15FEAD7E-BF4A-2941-8FC0-E96033F99716}" type="slidenum">
              <a:rPr lang="en-DE" smtClean="0"/>
              <a:t>14</a:t>
            </a:fld>
            <a:endParaRPr lang="en-DE"/>
          </a:p>
        </p:txBody>
      </p:sp>
    </p:spTree>
    <p:extLst>
      <p:ext uri="{BB962C8B-B14F-4D97-AF65-F5344CB8AC3E}">
        <p14:creationId xmlns:p14="http://schemas.microsoft.com/office/powerpoint/2010/main" val="2738889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40E73-E369-2050-1415-831834E6CCDE}"/>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AC12B7C-D5DC-9D95-0812-09CECFB0F043}"/>
              </a:ext>
            </a:extLst>
          </p:cNvPr>
          <p:cNvSpPr>
            <a:spLocks noGrp="1"/>
          </p:cNvSpPr>
          <p:nvPr>
            <p:ph idx="1"/>
          </p:nvPr>
        </p:nvSpPr>
        <p:spPr/>
        <p:txBody>
          <a:bodyPr/>
          <a:lstStyle/>
          <a:p>
            <a:r>
              <a:rPr lang="en-GB" dirty="0"/>
              <a:t>r</a:t>
            </a:r>
            <a:r>
              <a:rPr lang="en-DE" dirty="0"/>
              <a:t>eparameterization trick</a:t>
            </a:r>
          </a:p>
        </p:txBody>
      </p:sp>
      <p:sp>
        <p:nvSpPr>
          <p:cNvPr id="4" name="Slide Number Placeholder 3">
            <a:extLst>
              <a:ext uri="{FF2B5EF4-FFF2-40B4-BE49-F238E27FC236}">
                <a16:creationId xmlns:a16="http://schemas.microsoft.com/office/drawing/2014/main" id="{EC70EB21-286F-8A13-0E94-D3D04B804B94}"/>
              </a:ext>
            </a:extLst>
          </p:cNvPr>
          <p:cNvSpPr>
            <a:spLocks noGrp="1"/>
          </p:cNvSpPr>
          <p:nvPr>
            <p:ph type="sldNum" sz="quarter" idx="12"/>
          </p:nvPr>
        </p:nvSpPr>
        <p:spPr/>
        <p:txBody>
          <a:bodyPr/>
          <a:lstStyle/>
          <a:p>
            <a:fld id="{15FEAD7E-BF4A-2941-8FC0-E96033F99716}" type="slidenum">
              <a:rPr lang="en-DE" smtClean="0"/>
              <a:t>15</a:t>
            </a:fld>
            <a:endParaRPr lang="en-DE"/>
          </a:p>
        </p:txBody>
      </p:sp>
      <p:pic>
        <p:nvPicPr>
          <p:cNvPr id="6" name="Picture 5" descr="Diagram&#10;&#10;Description automatically generated">
            <a:extLst>
              <a:ext uri="{FF2B5EF4-FFF2-40B4-BE49-F238E27FC236}">
                <a16:creationId xmlns:a16="http://schemas.microsoft.com/office/drawing/2014/main" id="{45DD7E88-84CF-8BA4-0648-9BC08EB31AAB}"/>
              </a:ext>
            </a:extLst>
          </p:cNvPr>
          <p:cNvPicPr>
            <a:picLocks noChangeAspect="1"/>
          </p:cNvPicPr>
          <p:nvPr/>
        </p:nvPicPr>
        <p:blipFill>
          <a:blip r:embed="rId2"/>
          <a:stretch>
            <a:fillRect/>
          </a:stretch>
        </p:blipFill>
        <p:spPr>
          <a:xfrm>
            <a:off x="6674067" y="2154620"/>
            <a:ext cx="5457990" cy="3875964"/>
          </a:xfrm>
          <a:prstGeom prst="rect">
            <a:avLst/>
          </a:prstGeom>
        </p:spPr>
      </p:pic>
      <p:sp>
        <p:nvSpPr>
          <p:cNvPr id="7" name="TextBox 6">
            <a:extLst>
              <a:ext uri="{FF2B5EF4-FFF2-40B4-BE49-F238E27FC236}">
                <a16:creationId xmlns:a16="http://schemas.microsoft.com/office/drawing/2014/main" id="{AA43B080-9B67-8CF0-F288-F99BB90983F5}"/>
              </a:ext>
            </a:extLst>
          </p:cNvPr>
          <p:cNvSpPr txBox="1"/>
          <p:nvPr/>
        </p:nvSpPr>
        <p:spPr>
          <a:xfrm>
            <a:off x="11077036" y="5824135"/>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3333728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375CD-693C-6492-135D-D9B2018EC816}"/>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A7B34B67-E1F3-3324-0076-483145A1CE98}"/>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157525B6-9F4A-1D6F-25B0-65A7DDBC4308}"/>
              </a:ext>
            </a:extLst>
          </p:cNvPr>
          <p:cNvSpPr>
            <a:spLocks noGrp="1"/>
          </p:cNvSpPr>
          <p:nvPr>
            <p:ph type="sldNum" sz="quarter" idx="12"/>
          </p:nvPr>
        </p:nvSpPr>
        <p:spPr/>
        <p:txBody>
          <a:bodyPr/>
          <a:lstStyle/>
          <a:p>
            <a:fld id="{15FEAD7E-BF4A-2941-8FC0-E96033F99716}" type="slidenum">
              <a:rPr lang="en-DE" smtClean="0"/>
              <a:t>16</a:t>
            </a:fld>
            <a:endParaRPr lang="en-DE"/>
          </a:p>
        </p:txBody>
      </p:sp>
      <p:pic>
        <p:nvPicPr>
          <p:cNvPr id="6" name="Picture 5" descr="A picture containing text, clock&#10;&#10;Description automatically generated">
            <a:extLst>
              <a:ext uri="{FF2B5EF4-FFF2-40B4-BE49-F238E27FC236}">
                <a16:creationId xmlns:a16="http://schemas.microsoft.com/office/drawing/2014/main" id="{F2A257EF-A73B-4D0A-A645-A2A53E9B93C7}"/>
              </a:ext>
            </a:extLst>
          </p:cNvPr>
          <p:cNvPicPr>
            <a:picLocks noChangeAspect="1"/>
          </p:cNvPicPr>
          <p:nvPr/>
        </p:nvPicPr>
        <p:blipFill>
          <a:blip r:embed="rId2"/>
          <a:stretch>
            <a:fillRect/>
          </a:stretch>
        </p:blipFill>
        <p:spPr>
          <a:xfrm>
            <a:off x="4419600" y="2390243"/>
            <a:ext cx="7772400" cy="3222102"/>
          </a:xfrm>
          <a:prstGeom prst="rect">
            <a:avLst/>
          </a:prstGeom>
        </p:spPr>
      </p:pic>
      <p:sp>
        <p:nvSpPr>
          <p:cNvPr id="7" name="TextBox 6">
            <a:extLst>
              <a:ext uri="{FF2B5EF4-FFF2-40B4-BE49-F238E27FC236}">
                <a16:creationId xmlns:a16="http://schemas.microsoft.com/office/drawing/2014/main" id="{8D02FDD6-6B2A-0BF2-4378-ED5825D92929}"/>
              </a:ext>
            </a:extLst>
          </p:cNvPr>
          <p:cNvSpPr txBox="1"/>
          <p:nvPr/>
        </p:nvSpPr>
        <p:spPr>
          <a:xfrm>
            <a:off x="10872738" y="5455817"/>
            <a:ext cx="962123" cy="246221"/>
          </a:xfrm>
          <a:prstGeom prst="rect">
            <a:avLst/>
          </a:prstGeom>
          <a:noFill/>
        </p:spPr>
        <p:txBody>
          <a:bodyPr wrap="none" rtlCol="0">
            <a:spAutoFit/>
          </a:bodyPr>
          <a:lstStyle/>
          <a:p>
            <a:r>
              <a:rPr lang="de-DE" sz="1000" dirty="0" err="1"/>
              <a:t>from</a:t>
            </a:r>
            <a:r>
              <a:rPr lang="de-DE" sz="1000" dirty="0"/>
              <a:t> </a:t>
            </a:r>
            <a:r>
              <a:rPr lang="de-DE" sz="1000" dirty="0" err="1"/>
              <a:t>wikipedia</a:t>
            </a:r>
            <a:endParaRPr lang="de-DE" sz="1000" dirty="0"/>
          </a:p>
        </p:txBody>
      </p:sp>
    </p:spTree>
    <p:extLst>
      <p:ext uri="{BB962C8B-B14F-4D97-AF65-F5344CB8AC3E}">
        <p14:creationId xmlns:p14="http://schemas.microsoft.com/office/powerpoint/2010/main" val="2625265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5CD4-0DFB-DE78-7B8D-A852278FD79F}"/>
              </a:ext>
            </a:extLst>
          </p:cNvPr>
          <p:cNvSpPr>
            <a:spLocks noGrp="1"/>
          </p:cNvSpPr>
          <p:nvPr>
            <p:ph type="title"/>
          </p:nvPr>
        </p:nvSpPr>
        <p:spPr/>
        <p:txBody>
          <a:bodyPr/>
          <a:lstStyle/>
          <a:p>
            <a:r>
              <a:rPr lang="en-DE" dirty="0"/>
              <a:t>Generative Adversarial Networks (GAN)</a:t>
            </a:r>
          </a:p>
        </p:txBody>
      </p:sp>
      <p:sp>
        <p:nvSpPr>
          <p:cNvPr id="3" name="Slide Number Placeholder 2">
            <a:extLst>
              <a:ext uri="{FF2B5EF4-FFF2-40B4-BE49-F238E27FC236}">
                <a16:creationId xmlns:a16="http://schemas.microsoft.com/office/drawing/2014/main" id="{4EB7830C-37B2-8275-0AD3-9AFD0228DA9A}"/>
              </a:ext>
            </a:extLst>
          </p:cNvPr>
          <p:cNvSpPr>
            <a:spLocks noGrp="1"/>
          </p:cNvSpPr>
          <p:nvPr>
            <p:ph type="sldNum" sz="quarter" idx="12"/>
          </p:nvPr>
        </p:nvSpPr>
        <p:spPr/>
        <p:txBody>
          <a:bodyPr/>
          <a:lstStyle/>
          <a:p>
            <a:fld id="{15FEAD7E-BF4A-2941-8FC0-E96033F99716}" type="slidenum">
              <a:rPr lang="en-DE" smtClean="0"/>
              <a:t>17</a:t>
            </a:fld>
            <a:endParaRPr lang="en-DE"/>
          </a:p>
        </p:txBody>
      </p:sp>
    </p:spTree>
    <p:extLst>
      <p:ext uri="{BB962C8B-B14F-4D97-AF65-F5344CB8AC3E}">
        <p14:creationId xmlns:p14="http://schemas.microsoft.com/office/powerpoint/2010/main" val="1986977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E07A-A191-C95C-EBD2-31147AA62F44}"/>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EC6457CD-EC06-71FF-2800-210182C44307}"/>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FDF273B4-1BDF-71BE-915E-252D1B15B868}"/>
              </a:ext>
            </a:extLst>
          </p:cNvPr>
          <p:cNvSpPr>
            <a:spLocks noGrp="1"/>
          </p:cNvSpPr>
          <p:nvPr>
            <p:ph type="sldNum" sz="quarter" idx="12"/>
          </p:nvPr>
        </p:nvSpPr>
        <p:spPr/>
        <p:txBody>
          <a:bodyPr/>
          <a:lstStyle/>
          <a:p>
            <a:fld id="{15FEAD7E-BF4A-2941-8FC0-E96033F99716}" type="slidenum">
              <a:rPr lang="en-DE" smtClean="0"/>
              <a:t>18</a:t>
            </a:fld>
            <a:endParaRPr lang="en-DE"/>
          </a:p>
        </p:txBody>
      </p:sp>
    </p:spTree>
    <p:extLst>
      <p:ext uri="{BB962C8B-B14F-4D97-AF65-F5344CB8AC3E}">
        <p14:creationId xmlns:p14="http://schemas.microsoft.com/office/powerpoint/2010/main" val="957201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BE71-CAA7-60A3-19A9-5920C9C93BAC}"/>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871E4CB-AA26-889E-F8CB-E819FADE4D07}"/>
              </a:ext>
            </a:extLst>
          </p:cNvPr>
          <p:cNvSpPr>
            <a:spLocks noGrp="1"/>
          </p:cNvSpPr>
          <p:nvPr>
            <p:ph idx="1"/>
          </p:nvPr>
        </p:nvSpPr>
        <p:spPr/>
        <p:txBody>
          <a:bodyPr/>
          <a:lstStyle/>
          <a:p>
            <a:r>
              <a:rPr lang="en-GB" b="0" i="0" u="none" strike="noStrike" dirty="0">
                <a:solidFill>
                  <a:srgbClr val="1F1F1F"/>
                </a:solidFill>
                <a:effectLst/>
                <a:latin typeface="-apple-system"/>
              </a:rPr>
              <a:t>GAN models are known for potentially unstable training and less diversity in generation due to their adversarial training nature.</a:t>
            </a:r>
            <a:endParaRPr lang="en-DE" dirty="0"/>
          </a:p>
        </p:txBody>
      </p:sp>
      <p:sp>
        <p:nvSpPr>
          <p:cNvPr id="4" name="Slide Number Placeholder 3">
            <a:extLst>
              <a:ext uri="{FF2B5EF4-FFF2-40B4-BE49-F238E27FC236}">
                <a16:creationId xmlns:a16="http://schemas.microsoft.com/office/drawing/2014/main" id="{15FAC7F5-6BBF-2834-CDED-727E370FD962}"/>
              </a:ext>
            </a:extLst>
          </p:cNvPr>
          <p:cNvSpPr>
            <a:spLocks noGrp="1"/>
          </p:cNvSpPr>
          <p:nvPr>
            <p:ph type="sldNum" sz="quarter" idx="12"/>
          </p:nvPr>
        </p:nvSpPr>
        <p:spPr/>
        <p:txBody>
          <a:bodyPr/>
          <a:lstStyle/>
          <a:p>
            <a:fld id="{15FEAD7E-BF4A-2941-8FC0-E96033F99716}" type="slidenum">
              <a:rPr lang="en-DE" smtClean="0"/>
              <a:t>19</a:t>
            </a:fld>
            <a:endParaRPr lang="en-DE"/>
          </a:p>
        </p:txBody>
      </p:sp>
    </p:spTree>
    <p:extLst>
      <p:ext uri="{BB962C8B-B14F-4D97-AF65-F5344CB8AC3E}">
        <p14:creationId xmlns:p14="http://schemas.microsoft.com/office/powerpoint/2010/main" val="335543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78AA-5A5B-5BFC-FE8D-3035942B1D1B}"/>
              </a:ext>
            </a:extLst>
          </p:cNvPr>
          <p:cNvSpPr>
            <a:spLocks noGrp="1"/>
          </p:cNvSpPr>
          <p:nvPr>
            <p:ph type="title"/>
          </p:nvPr>
        </p:nvSpPr>
        <p:spPr/>
        <p:txBody>
          <a:bodyPr/>
          <a:lstStyle/>
          <a:p>
            <a:r>
              <a:rPr lang="en-DE" dirty="0"/>
              <a:t>Archetype: Na</a:t>
            </a:r>
            <a:r>
              <a:rPr lang="en-GB" dirty="0" err="1"/>
              <a:t>ï</a:t>
            </a:r>
            <a:r>
              <a:rPr lang="en-DE" dirty="0"/>
              <a:t>ve Bayes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43757C5-5D49-A202-B17B-F1387DD6AE5F}"/>
                  </a:ext>
                </a:extLst>
              </p:cNvPr>
              <p:cNvSpPr>
                <a:spLocks noGrp="1"/>
              </p:cNvSpPr>
              <p:nvPr>
                <p:ph idx="1"/>
              </p:nvPr>
            </p:nvSpPr>
            <p:spPr/>
            <p:txBody>
              <a:bodyPr>
                <a:normAutofit/>
              </a:bodyPr>
              <a:lstStyle/>
              <a:p>
                <a:pPr marL="0" indent="0">
                  <a:buNone/>
                </a:pPr>
                <a:r>
                  <a:rPr lang="en-GB" sz="2400" dirty="0"/>
                  <a:t>probabilistic model:</a:t>
                </a:r>
              </a:p>
              <a:p>
                <a:pPr marL="0" indent="0">
                  <a:buNone/>
                </a:pPr>
                <a:endParaRPr lang="en-GB"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𝑌</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r>
                            <a:rPr lang="en-US" sz="240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b="0" i="1" smtClean="0">
                                  <a:latin typeface="Cambria Math" panose="02040503050406030204" pitchFamily="18" charset="0"/>
                                </a:rPr>
                                <m:t>𝑝</m:t>
                              </m:r>
                            </m:sub>
                          </m:sSub>
                        </m:e>
                      </m:d>
                      <m:r>
                        <a:rPr lang="en-US" sz="2400" b="0" i="1" smtClean="0">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𝑌</m:t>
                                  </m:r>
                                  <m:r>
                                    <a:rPr lang="en-US" sz="2400" b="0" i="1" smtClean="0">
                                      <a:latin typeface="Cambria Math" panose="02040503050406030204" pitchFamily="18" charset="0"/>
                                    </a:rPr>
                                    <m:t>,</m:t>
                                  </m:r>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num>
                        <m:den>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den>
                      </m:f>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𝑌</m:t>
                              </m:r>
                            </m:e>
                          </m:d>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m:t>
                              </m:r>
                              <m:r>
                                <a:rPr lang="en-US" sz="2400" i="1" smtClean="0">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r>
                                <a:rPr lang="en-US" sz="2400" b="0" i="1" smtClean="0">
                                  <a:latin typeface="Cambria Math" panose="02040503050406030204" pitchFamily="18" charset="0"/>
                                </a:rPr>
                                <m:t>|</m:t>
                              </m:r>
                              <m:r>
                                <a:rPr lang="en-US" sz="2400" b="0" i="1" smtClean="0">
                                  <a:latin typeface="Cambria Math" panose="02040503050406030204" pitchFamily="18" charset="0"/>
                                </a:rPr>
                                <m:t>𝑌</m:t>
                              </m:r>
                            </m:e>
                          </m:d>
                        </m:num>
                        <m:den>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m:t>
                              </m:r>
                              <m:r>
                                <a:rPr lang="en-US" sz="2400" i="1" smtClean="0">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e>
                          </m:d>
                        </m:den>
                      </m:f>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b="0" i="1" smtClean="0">
                              <a:latin typeface="Cambria Math" panose="02040503050406030204" pitchFamily="18" charset="0"/>
                            </a:rPr>
                            <m:t>𝑌</m:t>
                          </m:r>
                        </m:e>
                      </m:d>
                      <m:r>
                        <a:rPr lang="en-US" sz="2400" i="1">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1</m:t>
                              </m:r>
                            </m:sub>
                          </m:sSub>
                          <m:r>
                            <a:rPr lang="en-US" sz="2400" i="1">
                              <a:latin typeface="Cambria Math" panose="02040503050406030204" pitchFamily="18" charset="0"/>
                            </a:rPr>
                            <m:t>,</m:t>
                          </m:r>
                          <m:r>
                            <a:rPr lang="en-US" sz="2400" i="1">
                              <a:latin typeface="Cambria Math" panose="02040503050406030204" pitchFamily="18" charset="0"/>
                            </a:rPr>
                            <m:t> </m:t>
                          </m:r>
                          <m:r>
                            <a:rPr lang="en-US" sz="2400" i="1">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𝑝</m:t>
                              </m:r>
                            </m:sub>
                          </m:sSub>
                          <m:r>
                            <a:rPr lang="en-US" sz="2400" i="1">
                              <a:latin typeface="Cambria Math" panose="02040503050406030204" pitchFamily="18" charset="0"/>
                            </a:rPr>
                            <m:t>|</m:t>
                          </m:r>
                          <m:r>
                            <a:rPr lang="en-US" sz="2400" b="0" i="1" smtClean="0">
                              <a:latin typeface="Cambria Math" panose="02040503050406030204" pitchFamily="18" charset="0"/>
                            </a:rPr>
                            <m:t>𝑌</m:t>
                          </m:r>
                        </m:e>
                      </m:d>
                    </m:oMath>
                  </m:oMathPara>
                </a14:m>
                <a:endParaRPr lang="en-GB" sz="2400" dirty="0"/>
              </a:p>
              <a:p>
                <a:pPr marL="0" indent="0">
                  <a:buNone/>
                </a:pPr>
                <a:endParaRPr lang="en-GB" sz="2400" dirty="0"/>
              </a:p>
              <a:p>
                <a:pPr marL="0" indent="0">
                  <a:buNone/>
                </a:pPr>
                <a:endParaRPr lang="en-DE" sz="2400" dirty="0"/>
              </a:p>
              <a:p>
                <a:pPr marL="0" indent="0">
                  <a:buNone/>
                </a:pPr>
                <a:r>
                  <a:rPr lang="en-GB" sz="2400" dirty="0"/>
                  <a:t>approach:</a:t>
                </a:r>
              </a:p>
              <a:p>
                <a:pPr marL="457200" indent="-457200">
                  <a:buFont typeface="+mj-lt"/>
                  <a:buAutoNum type="arabicPeriod"/>
                </a:pPr>
                <a:r>
                  <a:rPr lang="en-GB" sz="2400" dirty="0"/>
                  <a:t>e</a:t>
                </a:r>
                <a:r>
                  <a:rPr lang="en-DE" sz="2400" dirty="0"/>
                  <a:t>stimate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DE" sz="2400" dirty="0"/>
                  <a:t> </a:t>
                </a:r>
                <a:r>
                  <a:rPr lang="en-DE" sz="2400" dirty="0">
                    <a:sym typeface="Wingdings" pitchFamily="2" charset="2"/>
                  </a:rPr>
                  <a:t> generative model (can be used to generate new samples)</a:t>
                </a:r>
                <a:endParaRPr lang="en-DE" sz="2400" dirty="0"/>
              </a:p>
              <a:p>
                <a:pPr marL="457200" indent="-457200">
                  <a:buFont typeface="+mj-lt"/>
                  <a:buAutoNum type="arabicPeriod"/>
                </a:pPr>
                <a:r>
                  <a:rPr lang="en-GB" sz="2400" dirty="0"/>
                  <a:t>c</a:t>
                </a:r>
                <a:r>
                  <a:rPr lang="en-DE" sz="2400" dirty="0"/>
                  <a:t>alculate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DE" sz="2400" dirty="0"/>
                  <a:t> from </a:t>
                </a:r>
                <a14:m>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b="0" i="1" smtClean="0">
                            <a:latin typeface="Cambria Math" panose="02040503050406030204" pitchFamily="18" charset="0"/>
                          </a:rPr>
                          <m:t>,</m:t>
                        </m:r>
                        <m:r>
                          <a:rPr lang="en-US" sz="2400" b="1" i="1">
                            <a:latin typeface="Cambria Math" panose="02040503050406030204" pitchFamily="18" charset="0"/>
                          </a:rPr>
                          <m:t>𝑿</m:t>
                        </m:r>
                      </m:e>
                    </m:d>
                  </m:oMath>
                </a14:m>
                <a:r>
                  <a:rPr lang="en-DE" sz="2400" dirty="0"/>
                  <a:t> </a:t>
                </a:r>
                <a:r>
                  <a:rPr lang="en-DE" sz="2400" dirty="0">
                    <a:sym typeface="Wingdings" pitchFamily="2" charset="2"/>
                  </a:rPr>
                  <a:t> used for discriminative task (classification)</a:t>
                </a:r>
                <a:endParaRPr lang="en-DE" sz="2400" dirty="0"/>
              </a:p>
            </p:txBody>
          </p:sp>
        </mc:Choice>
        <mc:Fallback>
          <p:sp>
            <p:nvSpPr>
              <p:cNvPr id="3" name="Content Placeholder 2">
                <a:extLst>
                  <a:ext uri="{FF2B5EF4-FFF2-40B4-BE49-F238E27FC236}">
                    <a16:creationId xmlns:a16="http://schemas.microsoft.com/office/drawing/2014/main" id="{743757C5-5D49-A202-B17B-F1387DD6AE5F}"/>
                  </a:ext>
                </a:extLst>
              </p:cNvPr>
              <p:cNvSpPr>
                <a:spLocks noGrp="1" noRot="1" noChangeAspect="1" noMove="1" noResize="1" noEditPoints="1" noAdjustHandles="1" noChangeArrowheads="1" noChangeShapeType="1" noTextEdit="1"/>
              </p:cNvSpPr>
              <p:nvPr>
                <p:ph idx="1"/>
              </p:nvPr>
            </p:nvSpPr>
            <p:spPr>
              <a:blipFill>
                <a:blip r:embed="rId2"/>
                <a:stretch>
                  <a:fillRect l="-965" t="-1744"/>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1D017B2F-5526-DB8A-4B94-1355DF0EFEA8}"/>
              </a:ext>
            </a:extLst>
          </p:cNvPr>
          <p:cNvSpPr>
            <a:spLocks noGrp="1"/>
          </p:cNvSpPr>
          <p:nvPr>
            <p:ph type="sldNum" sz="quarter" idx="12"/>
          </p:nvPr>
        </p:nvSpPr>
        <p:spPr/>
        <p:txBody>
          <a:bodyPr/>
          <a:lstStyle/>
          <a:p>
            <a:fld id="{15FEAD7E-BF4A-2941-8FC0-E96033F99716}" type="slidenum">
              <a:rPr lang="en-DE" smtClean="0"/>
              <a:t>2</a:t>
            </a:fld>
            <a:endParaRPr lang="en-DE"/>
          </a:p>
        </p:txBody>
      </p:sp>
      <p:sp>
        <p:nvSpPr>
          <p:cNvPr id="5" name="TextBox 4">
            <a:extLst>
              <a:ext uri="{FF2B5EF4-FFF2-40B4-BE49-F238E27FC236}">
                <a16:creationId xmlns:a16="http://schemas.microsoft.com/office/drawing/2014/main" id="{7A203D9B-CDDA-7543-4ED8-8A01FF0B0986}"/>
              </a:ext>
            </a:extLst>
          </p:cNvPr>
          <p:cNvSpPr txBox="1"/>
          <p:nvPr/>
        </p:nvSpPr>
        <p:spPr>
          <a:xfrm>
            <a:off x="8692055" y="4001294"/>
            <a:ext cx="2148473" cy="461665"/>
          </a:xfrm>
          <a:prstGeom prst="rect">
            <a:avLst/>
          </a:prstGeom>
          <a:noFill/>
        </p:spPr>
        <p:txBody>
          <a:bodyPr wrap="none" rtlCol="0">
            <a:spAutoFit/>
          </a:bodyPr>
          <a:lstStyle/>
          <a:p>
            <a:r>
              <a:rPr lang="en-GB" sz="2400" dirty="0"/>
              <a:t>t</a:t>
            </a:r>
            <a:r>
              <a:rPr lang="en-DE" sz="2400" dirty="0"/>
              <a:t>o be estimated</a:t>
            </a:r>
          </a:p>
        </p:txBody>
      </p:sp>
      <p:cxnSp>
        <p:nvCxnSpPr>
          <p:cNvPr id="7" name="Straight Arrow Connector 6">
            <a:extLst>
              <a:ext uri="{FF2B5EF4-FFF2-40B4-BE49-F238E27FC236}">
                <a16:creationId xmlns:a16="http://schemas.microsoft.com/office/drawing/2014/main" id="{963D5623-06FF-D099-F922-775F7AA2AF6B}"/>
              </a:ext>
            </a:extLst>
          </p:cNvPr>
          <p:cNvCxnSpPr>
            <a:stCxn id="5" idx="0"/>
          </p:cNvCxnSpPr>
          <p:nvPr/>
        </p:nvCxnSpPr>
        <p:spPr>
          <a:xfrm flipH="1" flipV="1">
            <a:off x="9511862" y="3321269"/>
            <a:ext cx="254430" cy="6800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0482493-28B6-C751-3250-7A3EAF1302CF}"/>
              </a:ext>
            </a:extLst>
          </p:cNvPr>
          <p:cNvSpPr txBox="1"/>
          <p:nvPr/>
        </p:nvSpPr>
        <p:spPr>
          <a:xfrm>
            <a:off x="3552059" y="3998147"/>
            <a:ext cx="1542538" cy="461665"/>
          </a:xfrm>
          <a:prstGeom prst="rect">
            <a:avLst/>
          </a:prstGeom>
          <a:noFill/>
        </p:spPr>
        <p:txBody>
          <a:bodyPr wrap="none" rtlCol="0">
            <a:spAutoFit/>
          </a:bodyPr>
          <a:lstStyle/>
          <a:p>
            <a:r>
              <a:rPr lang="en-DE" sz="2400" dirty="0"/>
              <a:t>Bayes’ rule</a:t>
            </a:r>
          </a:p>
        </p:txBody>
      </p:sp>
      <p:cxnSp>
        <p:nvCxnSpPr>
          <p:cNvPr id="10" name="Straight Arrow Connector 9">
            <a:extLst>
              <a:ext uri="{FF2B5EF4-FFF2-40B4-BE49-F238E27FC236}">
                <a16:creationId xmlns:a16="http://schemas.microsoft.com/office/drawing/2014/main" id="{A89C127F-C2D6-CA68-02C6-2AFE3852671B}"/>
              </a:ext>
            </a:extLst>
          </p:cNvPr>
          <p:cNvCxnSpPr>
            <a:cxnSpLocks/>
          </p:cNvCxnSpPr>
          <p:nvPr/>
        </p:nvCxnSpPr>
        <p:spPr>
          <a:xfrm flipV="1">
            <a:off x="4470473" y="3226676"/>
            <a:ext cx="915168" cy="7714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24147B-00F3-452B-9A57-88CC8727CC1F}"/>
              </a:ext>
            </a:extLst>
          </p:cNvPr>
          <p:cNvCxnSpPr>
            <a:cxnSpLocks/>
            <a:stCxn id="8" idx="0"/>
          </p:cNvCxnSpPr>
          <p:nvPr/>
        </p:nvCxnSpPr>
        <p:spPr>
          <a:xfrm flipH="1" flipV="1">
            <a:off x="3170763" y="3226676"/>
            <a:ext cx="1152565" cy="7714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185A6A9-E92D-4F38-7B4D-2659B03A7729}"/>
              </a:ext>
            </a:extLst>
          </p:cNvPr>
          <p:cNvSpPr txBox="1"/>
          <p:nvPr/>
        </p:nvSpPr>
        <p:spPr>
          <a:xfrm>
            <a:off x="6263121" y="3998147"/>
            <a:ext cx="1260410" cy="461665"/>
          </a:xfrm>
          <a:prstGeom prst="rect">
            <a:avLst/>
          </a:prstGeom>
          <a:noFill/>
        </p:spPr>
        <p:txBody>
          <a:bodyPr wrap="none" rtlCol="0">
            <a:spAutoFit/>
          </a:bodyPr>
          <a:lstStyle/>
          <a:p>
            <a:r>
              <a:rPr lang="en-DE" sz="2400" dirty="0"/>
              <a:t>constant</a:t>
            </a:r>
          </a:p>
        </p:txBody>
      </p:sp>
      <p:cxnSp>
        <p:nvCxnSpPr>
          <p:cNvPr id="19" name="Straight Arrow Connector 18">
            <a:extLst>
              <a:ext uri="{FF2B5EF4-FFF2-40B4-BE49-F238E27FC236}">
                <a16:creationId xmlns:a16="http://schemas.microsoft.com/office/drawing/2014/main" id="{9EB3173C-3F08-C706-6AE4-AF6A3C49642B}"/>
              </a:ext>
            </a:extLst>
          </p:cNvPr>
          <p:cNvCxnSpPr>
            <a:stCxn id="17" idx="0"/>
          </p:cNvCxnSpPr>
          <p:nvPr/>
        </p:nvCxnSpPr>
        <p:spPr>
          <a:xfrm flipH="1" flipV="1">
            <a:off x="6408643" y="3531476"/>
            <a:ext cx="484683" cy="466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264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373A-E75C-35A2-AEAD-2469C41D6B4D}"/>
              </a:ext>
            </a:extLst>
          </p:cNvPr>
          <p:cNvSpPr>
            <a:spLocks noGrp="1"/>
          </p:cNvSpPr>
          <p:nvPr>
            <p:ph type="title"/>
          </p:nvPr>
        </p:nvSpPr>
        <p:spPr/>
        <p:txBody>
          <a:bodyPr/>
          <a:lstStyle/>
          <a:p>
            <a:r>
              <a:rPr lang="en-DE" dirty="0"/>
              <a:t>Flow-Based Methods</a:t>
            </a:r>
          </a:p>
        </p:txBody>
      </p:sp>
      <p:sp>
        <p:nvSpPr>
          <p:cNvPr id="3" name="Slide Number Placeholder 2">
            <a:extLst>
              <a:ext uri="{FF2B5EF4-FFF2-40B4-BE49-F238E27FC236}">
                <a16:creationId xmlns:a16="http://schemas.microsoft.com/office/drawing/2014/main" id="{84725C0C-6EDB-5BB9-83D9-3CF5095AEFDD}"/>
              </a:ext>
            </a:extLst>
          </p:cNvPr>
          <p:cNvSpPr>
            <a:spLocks noGrp="1"/>
          </p:cNvSpPr>
          <p:nvPr>
            <p:ph type="sldNum" sz="quarter" idx="12"/>
          </p:nvPr>
        </p:nvSpPr>
        <p:spPr/>
        <p:txBody>
          <a:bodyPr/>
          <a:lstStyle/>
          <a:p>
            <a:fld id="{15FEAD7E-BF4A-2941-8FC0-E96033F99716}" type="slidenum">
              <a:rPr lang="en-DE" smtClean="0"/>
              <a:t>20</a:t>
            </a:fld>
            <a:endParaRPr lang="en-DE"/>
          </a:p>
        </p:txBody>
      </p:sp>
    </p:spTree>
    <p:extLst>
      <p:ext uri="{BB962C8B-B14F-4D97-AF65-F5344CB8AC3E}">
        <p14:creationId xmlns:p14="http://schemas.microsoft.com/office/powerpoint/2010/main" val="2088229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7701-B125-DCEF-42F3-BED06A4B9D82}"/>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242BEA5-E2CA-F3AB-A57E-1AD20441395A}"/>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7044FA10-ED4D-B4AA-73E5-F11A7702BA35}"/>
              </a:ext>
            </a:extLst>
          </p:cNvPr>
          <p:cNvSpPr>
            <a:spLocks noGrp="1"/>
          </p:cNvSpPr>
          <p:nvPr>
            <p:ph type="sldNum" sz="quarter" idx="12"/>
          </p:nvPr>
        </p:nvSpPr>
        <p:spPr/>
        <p:txBody>
          <a:bodyPr/>
          <a:lstStyle/>
          <a:p>
            <a:fld id="{15FEAD7E-BF4A-2941-8FC0-E96033F99716}" type="slidenum">
              <a:rPr lang="en-DE" smtClean="0"/>
              <a:t>21</a:t>
            </a:fld>
            <a:endParaRPr lang="en-DE"/>
          </a:p>
        </p:txBody>
      </p:sp>
    </p:spTree>
    <p:extLst>
      <p:ext uri="{BB962C8B-B14F-4D97-AF65-F5344CB8AC3E}">
        <p14:creationId xmlns:p14="http://schemas.microsoft.com/office/powerpoint/2010/main" val="220093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1FA2-5479-3118-F511-5B3EDDB8DBB7}"/>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0FF2C203-C39D-A2C4-1660-812D573380CE}"/>
              </a:ext>
            </a:extLst>
          </p:cNvPr>
          <p:cNvSpPr>
            <a:spLocks noGrp="1"/>
          </p:cNvSpPr>
          <p:nvPr>
            <p:ph idx="1"/>
          </p:nvPr>
        </p:nvSpPr>
        <p:spPr/>
        <p:txBody>
          <a:bodyPr/>
          <a:lstStyle/>
          <a:p>
            <a:r>
              <a:rPr lang="en-GB" b="0" i="0" u="none" strike="noStrike" dirty="0">
                <a:solidFill>
                  <a:srgbClr val="1F1F1F"/>
                </a:solidFill>
                <a:effectLst/>
                <a:latin typeface="-apple-system"/>
              </a:rPr>
              <a:t>Flow models have to use specialized architectures to construct reversible transform.</a:t>
            </a:r>
            <a:endParaRPr lang="en-DE" dirty="0"/>
          </a:p>
        </p:txBody>
      </p:sp>
      <p:sp>
        <p:nvSpPr>
          <p:cNvPr id="4" name="Slide Number Placeholder 3">
            <a:extLst>
              <a:ext uri="{FF2B5EF4-FFF2-40B4-BE49-F238E27FC236}">
                <a16:creationId xmlns:a16="http://schemas.microsoft.com/office/drawing/2014/main" id="{46FDD772-EE06-5AF8-2DE0-88C457542D6B}"/>
              </a:ext>
            </a:extLst>
          </p:cNvPr>
          <p:cNvSpPr>
            <a:spLocks noGrp="1"/>
          </p:cNvSpPr>
          <p:nvPr>
            <p:ph type="sldNum" sz="quarter" idx="12"/>
          </p:nvPr>
        </p:nvSpPr>
        <p:spPr/>
        <p:txBody>
          <a:bodyPr/>
          <a:lstStyle/>
          <a:p>
            <a:fld id="{15FEAD7E-BF4A-2941-8FC0-E96033F99716}" type="slidenum">
              <a:rPr lang="en-DE" smtClean="0"/>
              <a:t>22</a:t>
            </a:fld>
            <a:endParaRPr lang="en-DE"/>
          </a:p>
        </p:txBody>
      </p:sp>
    </p:spTree>
    <p:extLst>
      <p:ext uri="{BB962C8B-B14F-4D97-AF65-F5344CB8AC3E}">
        <p14:creationId xmlns:p14="http://schemas.microsoft.com/office/powerpoint/2010/main" val="2464772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DCEC-AAB5-3F9D-1354-CA63F24EC324}"/>
              </a:ext>
            </a:extLst>
          </p:cNvPr>
          <p:cNvSpPr>
            <a:spLocks noGrp="1"/>
          </p:cNvSpPr>
          <p:nvPr>
            <p:ph type="title"/>
          </p:nvPr>
        </p:nvSpPr>
        <p:spPr/>
        <p:txBody>
          <a:bodyPr/>
          <a:lstStyle/>
          <a:p>
            <a:r>
              <a:rPr lang="en-GB" dirty="0"/>
              <a:t>E</a:t>
            </a:r>
            <a:r>
              <a:rPr lang="en-DE" dirty="0"/>
              <a:t>nergy-Based Methods</a:t>
            </a:r>
          </a:p>
        </p:txBody>
      </p:sp>
      <p:sp>
        <p:nvSpPr>
          <p:cNvPr id="3" name="Slide Number Placeholder 2">
            <a:extLst>
              <a:ext uri="{FF2B5EF4-FFF2-40B4-BE49-F238E27FC236}">
                <a16:creationId xmlns:a16="http://schemas.microsoft.com/office/drawing/2014/main" id="{59322152-72EB-B25C-6A3F-AEF7E3F01991}"/>
              </a:ext>
            </a:extLst>
          </p:cNvPr>
          <p:cNvSpPr>
            <a:spLocks noGrp="1"/>
          </p:cNvSpPr>
          <p:nvPr>
            <p:ph type="sldNum" sz="quarter" idx="12"/>
          </p:nvPr>
        </p:nvSpPr>
        <p:spPr/>
        <p:txBody>
          <a:bodyPr/>
          <a:lstStyle/>
          <a:p>
            <a:fld id="{15FEAD7E-BF4A-2941-8FC0-E96033F99716}" type="slidenum">
              <a:rPr lang="en-DE" smtClean="0"/>
              <a:t>23</a:t>
            </a:fld>
            <a:endParaRPr lang="en-DE"/>
          </a:p>
        </p:txBody>
      </p:sp>
    </p:spTree>
    <p:extLst>
      <p:ext uri="{BB962C8B-B14F-4D97-AF65-F5344CB8AC3E}">
        <p14:creationId xmlns:p14="http://schemas.microsoft.com/office/powerpoint/2010/main" val="2490344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5BB5F-DA93-DE50-AE77-DF7F86C935D9}"/>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5A98BCD5-48CF-8DBE-668C-CFDA68B147CC}"/>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BF10E48F-5C97-F59F-8852-66A0B479911A}"/>
              </a:ext>
            </a:extLst>
          </p:cNvPr>
          <p:cNvSpPr>
            <a:spLocks noGrp="1"/>
          </p:cNvSpPr>
          <p:nvPr>
            <p:ph type="sldNum" sz="quarter" idx="12"/>
          </p:nvPr>
        </p:nvSpPr>
        <p:spPr/>
        <p:txBody>
          <a:bodyPr/>
          <a:lstStyle/>
          <a:p>
            <a:fld id="{15FEAD7E-BF4A-2941-8FC0-E96033F99716}" type="slidenum">
              <a:rPr lang="en-DE" smtClean="0"/>
              <a:t>24</a:t>
            </a:fld>
            <a:endParaRPr lang="en-DE"/>
          </a:p>
        </p:txBody>
      </p:sp>
    </p:spTree>
    <p:extLst>
      <p:ext uri="{BB962C8B-B14F-4D97-AF65-F5344CB8AC3E}">
        <p14:creationId xmlns:p14="http://schemas.microsoft.com/office/powerpoint/2010/main" val="2946725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23F4-00F6-A0AA-4B9A-1BF35A11D17F}"/>
              </a:ext>
            </a:extLst>
          </p:cNvPr>
          <p:cNvSpPr>
            <a:spLocks noGrp="1"/>
          </p:cNvSpPr>
          <p:nvPr>
            <p:ph type="title"/>
          </p:nvPr>
        </p:nvSpPr>
        <p:spPr/>
        <p:txBody>
          <a:bodyPr/>
          <a:lstStyle/>
          <a:p>
            <a:r>
              <a:rPr lang="en-DE" dirty="0"/>
              <a:t>Diffusion Models</a:t>
            </a:r>
          </a:p>
        </p:txBody>
      </p:sp>
      <p:sp>
        <p:nvSpPr>
          <p:cNvPr id="3" name="Slide Number Placeholder 2">
            <a:extLst>
              <a:ext uri="{FF2B5EF4-FFF2-40B4-BE49-F238E27FC236}">
                <a16:creationId xmlns:a16="http://schemas.microsoft.com/office/drawing/2014/main" id="{9DEFF6B7-13C1-F748-6F8D-8A534F4E824B}"/>
              </a:ext>
            </a:extLst>
          </p:cNvPr>
          <p:cNvSpPr>
            <a:spLocks noGrp="1"/>
          </p:cNvSpPr>
          <p:nvPr>
            <p:ph type="sldNum" sz="quarter" idx="12"/>
          </p:nvPr>
        </p:nvSpPr>
        <p:spPr/>
        <p:txBody>
          <a:bodyPr/>
          <a:lstStyle/>
          <a:p>
            <a:fld id="{15FEAD7E-BF4A-2941-8FC0-E96033F99716}" type="slidenum">
              <a:rPr lang="en-DE" smtClean="0"/>
              <a:t>25</a:t>
            </a:fld>
            <a:endParaRPr lang="en-DE"/>
          </a:p>
        </p:txBody>
      </p:sp>
    </p:spTree>
    <p:extLst>
      <p:ext uri="{BB962C8B-B14F-4D97-AF65-F5344CB8AC3E}">
        <p14:creationId xmlns:p14="http://schemas.microsoft.com/office/powerpoint/2010/main" val="2087055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6AEB-33FF-554F-A4BD-3BA42461992A}"/>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D673B06B-EBFF-6687-2F4E-F25994BCEFC9}"/>
              </a:ext>
            </a:extLst>
          </p:cNvPr>
          <p:cNvSpPr>
            <a:spLocks noGrp="1"/>
          </p:cNvSpPr>
          <p:nvPr>
            <p:ph idx="1"/>
          </p:nvPr>
        </p:nvSpPr>
        <p:spPr/>
        <p:txBody>
          <a:bodyPr/>
          <a:lstStyle/>
          <a:p>
            <a:r>
              <a:rPr lang="en-DE" dirty="0"/>
              <a:t>…</a:t>
            </a:r>
          </a:p>
        </p:txBody>
      </p:sp>
      <p:sp>
        <p:nvSpPr>
          <p:cNvPr id="4" name="Slide Number Placeholder 3">
            <a:extLst>
              <a:ext uri="{FF2B5EF4-FFF2-40B4-BE49-F238E27FC236}">
                <a16:creationId xmlns:a16="http://schemas.microsoft.com/office/drawing/2014/main" id="{4A398AEB-5FC3-9A46-793A-E8EDEC66F1FC}"/>
              </a:ext>
            </a:extLst>
          </p:cNvPr>
          <p:cNvSpPr>
            <a:spLocks noGrp="1"/>
          </p:cNvSpPr>
          <p:nvPr>
            <p:ph type="sldNum" sz="quarter" idx="12"/>
          </p:nvPr>
        </p:nvSpPr>
        <p:spPr/>
        <p:txBody>
          <a:bodyPr/>
          <a:lstStyle/>
          <a:p>
            <a:fld id="{15FEAD7E-BF4A-2941-8FC0-E96033F99716}" type="slidenum">
              <a:rPr lang="en-DE" smtClean="0"/>
              <a:t>26</a:t>
            </a:fld>
            <a:endParaRPr lang="en-DE"/>
          </a:p>
        </p:txBody>
      </p:sp>
    </p:spTree>
    <p:extLst>
      <p:ext uri="{BB962C8B-B14F-4D97-AF65-F5344CB8AC3E}">
        <p14:creationId xmlns:p14="http://schemas.microsoft.com/office/powerpoint/2010/main" val="143606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B2973-E734-C7FE-FCA8-5D4F74443841}"/>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C93E0269-7FAD-DADB-8882-400C8BE6B4AB}"/>
              </a:ext>
            </a:extLst>
          </p:cNvPr>
          <p:cNvSpPr>
            <a:spLocks noGrp="1"/>
          </p:cNvSpPr>
          <p:nvPr>
            <p:ph idx="1"/>
          </p:nvPr>
        </p:nvSpPr>
        <p:spPr/>
        <p:txBody>
          <a:bodyPr/>
          <a:lstStyle/>
          <a:p>
            <a:r>
              <a:rPr lang="en-GB" b="0" i="0" u="none" strike="noStrike" dirty="0">
                <a:solidFill>
                  <a:srgbClr val="1F1F1F"/>
                </a:solidFill>
                <a:effectLst/>
                <a:latin typeface="-apple-system"/>
              </a:rPr>
              <a:t>Diffusion models are inspired by non-equilibrium thermodynamics. They define a Markov chain of diffusion steps to slowly add random noise to data and then learn to reverse the diffusion process to construct desired data samples from the noise. Unlike VAE or flow models, diffusion models are learned with a fixed procedure and the latent variable has high dimensionality (same as the original data).</a:t>
            </a:r>
            <a:endParaRPr lang="en-DE" dirty="0"/>
          </a:p>
        </p:txBody>
      </p:sp>
      <p:sp>
        <p:nvSpPr>
          <p:cNvPr id="4" name="Slide Number Placeholder 3">
            <a:extLst>
              <a:ext uri="{FF2B5EF4-FFF2-40B4-BE49-F238E27FC236}">
                <a16:creationId xmlns:a16="http://schemas.microsoft.com/office/drawing/2014/main" id="{67CB6765-FCD5-5541-8F77-521F5FC2FBBC}"/>
              </a:ext>
            </a:extLst>
          </p:cNvPr>
          <p:cNvSpPr>
            <a:spLocks noGrp="1"/>
          </p:cNvSpPr>
          <p:nvPr>
            <p:ph type="sldNum" sz="quarter" idx="12"/>
          </p:nvPr>
        </p:nvSpPr>
        <p:spPr/>
        <p:txBody>
          <a:bodyPr/>
          <a:lstStyle/>
          <a:p>
            <a:fld id="{15FEAD7E-BF4A-2941-8FC0-E96033F99716}" type="slidenum">
              <a:rPr lang="en-DE" smtClean="0"/>
              <a:t>27</a:t>
            </a:fld>
            <a:endParaRPr lang="en-DE"/>
          </a:p>
        </p:txBody>
      </p:sp>
    </p:spTree>
    <p:extLst>
      <p:ext uri="{BB962C8B-B14F-4D97-AF65-F5344CB8AC3E}">
        <p14:creationId xmlns:p14="http://schemas.microsoft.com/office/powerpoint/2010/main" val="288759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E1F08-C4F8-29DD-E0F8-BA5CB148CA05}"/>
              </a:ext>
            </a:extLst>
          </p:cNvPr>
          <p:cNvSpPr>
            <a:spLocks noGrp="1"/>
          </p:cNvSpPr>
          <p:nvPr>
            <p:ph type="title"/>
          </p:nvPr>
        </p:nvSpPr>
        <p:spPr/>
        <p:txBody>
          <a:bodyPr/>
          <a:lstStyle/>
          <a:p>
            <a:r>
              <a:rPr lang="en-DE" dirty="0"/>
              <a:t>Image Generation</a:t>
            </a:r>
          </a:p>
        </p:txBody>
      </p:sp>
      <p:sp>
        <p:nvSpPr>
          <p:cNvPr id="3" name="Content Placeholder 2">
            <a:extLst>
              <a:ext uri="{FF2B5EF4-FFF2-40B4-BE49-F238E27FC236}">
                <a16:creationId xmlns:a16="http://schemas.microsoft.com/office/drawing/2014/main" id="{83E40652-6102-DCB9-0885-2FCD85D621F9}"/>
              </a:ext>
            </a:extLst>
          </p:cNvPr>
          <p:cNvSpPr>
            <a:spLocks noGrp="1"/>
          </p:cNvSpPr>
          <p:nvPr>
            <p:ph idx="1"/>
          </p:nvPr>
        </p:nvSpPr>
        <p:spPr/>
        <p:txBody>
          <a:bodyPr/>
          <a:lstStyle/>
          <a:p>
            <a:pPr marL="0" indent="0">
              <a:buNone/>
            </a:pPr>
            <a:r>
              <a:rPr lang="en-DE" dirty="0">
                <a:hlinkClick r:id="rId2"/>
              </a:rPr>
              <a:t>DALL-E 2</a:t>
            </a:r>
            <a:endParaRPr lang="en-DE" dirty="0"/>
          </a:p>
        </p:txBody>
      </p:sp>
      <p:sp>
        <p:nvSpPr>
          <p:cNvPr id="4" name="Slide Number Placeholder 3">
            <a:extLst>
              <a:ext uri="{FF2B5EF4-FFF2-40B4-BE49-F238E27FC236}">
                <a16:creationId xmlns:a16="http://schemas.microsoft.com/office/drawing/2014/main" id="{83CCFA9F-2FFB-0EBF-0A2D-0309E41F5F1F}"/>
              </a:ext>
            </a:extLst>
          </p:cNvPr>
          <p:cNvSpPr>
            <a:spLocks noGrp="1"/>
          </p:cNvSpPr>
          <p:nvPr>
            <p:ph type="sldNum" sz="quarter" idx="12"/>
          </p:nvPr>
        </p:nvSpPr>
        <p:spPr/>
        <p:txBody>
          <a:bodyPr/>
          <a:lstStyle/>
          <a:p>
            <a:fld id="{849D05A8-43E9-1C49-8606-50AB68220DEC}" type="slidenum">
              <a:rPr lang="en-DE" smtClean="0"/>
              <a:t>28</a:t>
            </a:fld>
            <a:endParaRPr lang="en-DE"/>
          </a:p>
        </p:txBody>
      </p:sp>
    </p:spTree>
    <p:extLst>
      <p:ext uri="{BB962C8B-B14F-4D97-AF65-F5344CB8AC3E}">
        <p14:creationId xmlns:p14="http://schemas.microsoft.com/office/powerpoint/2010/main" val="2687523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A51B0-B675-9AC9-9586-A1C13D40384B}"/>
              </a:ext>
            </a:extLst>
          </p:cNvPr>
          <p:cNvSpPr>
            <a:spLocks noGrp="1"/>
          </p:cNvSpPr>
          <p:nvPr>
            <p:ph type="title"/>
          </p:nvPr>
        </p:nvSpPr>
        <p:spPr/>
        <p:txBody>
          <a:bodyPr/>
          <a:lstStyle/>
          <a:p>
            <a:r>
              <a:rPr lang="en-DE" dirty="0"/>
              <a:t>…</a:t>
            </a:r>
          </a:p>
        </p:txBody>
      </p:sp>
      <p:sp>
        <p:nvSpPr>
          <p:cNvPr id="3" name="Content Placeholder 2">
            <a:extLst>
              <a:ext uri="{FF2B5EF4-FFF2-40B4-BE49-F238E27FC236}">
                <a16:creationId xmlns:a16="http://schemas.microsoft.com/office/drawing/2014/main" id="{8738E5D0-4691-0760-335D-AF66A61BD5F2}"/>
              </a:ext>
            </a:extLst>
          </p:cNvPr>
          <p:cNvSpPr>
            <a:spLocks noGrp="1"/>
          </p:cNvSpPr>
          <p:nvPr>
            <p:ph idx="1"/>
          </p:nvPr>
        </p:nvSpPr>
        <p:spPr/>
        <p:txBody>
          <a:bodyPr/>
          <a:lstStyle/>
          <a:p>
            <a:pPr marL="0" indent="0">
              <a:buNone/>
            </a:pPr>
            <a:r>
              <a:rPr lang="en-DE" dirty="0">
                <a:hlinkClick r:id="rId2"/>
              </a:rPr>
              <a:t>Stable Diffusion</a:t>
            </a:r>
            <a:endParaRPr lang="en-DE" dirty="0">
              <a:hlinkClick r:id="rId3"/>
            </a:endParaRPr>
          </a:p>
          <a:p>
            <a:pPr marL="0" indent="0">
              <a:buNone/>
            </a:pPr>
            <a:r>
              <a:rPr lang="en-DE" dirty="0">
                <a:hlinkClick r:id="rId3"/>
              </a:rPr>
              <a:t>DreamStudio</a:t>
            </a:r>
            <a:endParaRPr lang="en-DE" dirty="0"/>
          </a:p>
        </p:txBody>
      </p:sp>
      <p:sp>
        <p:nvSpPr>
          <p:cNvPr id="4" name="Slide Number Placeholder 3">
            <a:extLst>
              <a:ext uri="{FF2B5EF4-FFF2-40B4-BE49-F238E27FC236}">
                <a16:creationId xmlns:a16="http://schemas.microsoft.com/office/drawing/2014/main" id="{BC8BAF30-DF74-5259-1372-7126D2ADA2A9}"/>
              </a:ext>
            </a:extLst>
          </p:cNvPr>
          <p:cNvSpPr>
            <a:spLocks noGrp="1"/>
          </p:cNvSpPr>
          <p:nvPr>
            <p:ph type="sldNum" sz="quarter" idx="12"/>
          </p:nvPr>
        </p:nvSpPr>
        <p:spPr/>
        <p:txBody>
          <a:bodyPr/>
          <a:lstStyle/>
          <a:p>
            <a:fld id="{15FEAD7E-BF4A-2941-8FC0-E96033F99716}" type="slidenum">
              <a:rPr lang="en-DE" smtClean="0"/>
              <a:t>29</a:t>
            </a:fld>
            <a:endParaRPr lang="en-DE"/>
          </a:p>
        </p:txBody>
      </p:sp>
      <p:pic>
        <p:nvPicPr>
          <p:cNvPr id="6" name="Picture 5" descr="A screenshot of a video game&#10;&#10;Description automatically generated with low confidence">
            <a:extLst>
              <a:ext uri="{FF2B5EF4-FFF2-40B4-BE49-F238E27FC236}">
                <a16:creationId xmlns:a16="http://schemas.microsoft.com/office/drawing/2014/main" id="{7B52EE23-6379-FDFA-0B38-329F41F72762}"/>
              </a:ext>
            </a:extLst>
          </p:cNvPr>
          <p:cNvPicPr>
            <a:picLocks noChangeAspect="1"/>
          </p:cNvPicPr>
          <p:nvPr/>
        </p:nvPicPr>
        <p:blipFill>
          <a:blip r:embed="rId4"/>
          <a:stretch>
            <a:fillRect/>
          </a:stretch>
        </p:blipFill>
        <p:spPr>
          <a:xfrm>
            <a:off x="6413757" y="1006229"/>
            <a:ext cx="5608119" cy="5260428"/>
          </a:xfrm>
          <a:prstGeom prst="rect">
            <a:avLst/>
          </a:prstGeom>
        </p:spPr>
      </p:pic>
    </p:spTree>
    <p:extLst>
      <p:ext uri="{BB962C8B-B14F-4D97-AF65-F5344CB8AC3E}">
        <p14:creationId xmlns:p14="http://schemas.microsoft.com/office/powerpoint/2010/main" val="4249363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ACFBB-149A-B6DB-E47B-866368707FD0}"/>
              </a:ext>
            </a:extLst>
          </p:cNvPr>
          <p:cNvSpPr>
            <a:spLocks noGrp="1"/>
          </p:cNvSpPr>
          <p:nvPr>
            <p:ph type="title"/>
          </p:nvPr>
        </p:nvSpPr>
        <p:spPr/>
        <p:txBody>
          <a:bodyPr/>
          <a:lstStyle/>
          <a:p>
            <a:r>
              <a:rPr lang="en-DE" dirty="0"/>
              <a:t>Independence Assumption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70B3D22-54FE-E573-7737-2AC05C1E8793}"/>
                  </a:ext>
                </a:extLst>
              </p:cNvPr>
              <p:cNvSpPr>
                <a:spLocks noGrp="1"/>
              </p:cNvSpPr>
              <p:nvPr>
                <p:ph idx="1"/>
              </p:nvPr>
            </p:nvSpPr>
            <p:spPr/>
            <p:txBody>
              <a:bodyPr>
                <a:noAutofit/>
              </a:bodyPr>
              <a:lstStyle/>
              <a:p>
                <a:pPr marL="0" indent="0">
                  <a:buNone/>
                </a:pPr>
                <a:r>
                  <a:rPr lang="en-GB" dirty="0"/>
                  <a:t>(n</a:t>
                </a:r>
                <a:r>
                  <a:rPr lang="en-DE" dirty="0"/>
                  <a:t>a</a:t>
                </a:r>
                <a:r>
                  <a:rPr lang="en-GB" dirty="0" err="1"/>
                  <a:t>ï</a:t>
                </a:r>
                <a:r>
                  <a:rPr lang="en-DE" dirty="0"/>
                  <a:t>ve</a:t>
                </a:r>
                <a:r>
                  <a:rPr lang="en-GB" dirty="0"/>
                  <a:t>) a</a:t>
                </a:r>
                <a:r>
                  <a:rPr lang="en-DE" dirty="0"/>
                  <a:t>ssumption: conditional independence of features given target</a:t>
                </a:r>
              </a:p>
              <a:p>
                <a:pPr marL="0" indent="0">
                  <a:buNone/>
                </a:pPr>
                <a:endParaRPr lang="en-GB" b="0" i="0" u="none" strike="noStrike" dirty="0">
                  <a:solidFill>
                    <a:srgbClr val="202122"/>
                  </a:solidFill>
                  <a:effectLst/>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𝑗</m:t>
                              </m:r>
                            </m:sub>
                          </m:sSub>
                          <m:r>
                            <a:rPr lang="en-US" b="0" i="1" smtClean="0">
                              <a:latin typeface="Cambria Math" panose="02040503050406030204" pitchFamily="18" charset="0"/>
                            </a:rPr>
                            <m:t>|</m:t>
                          </m:r>
                          <m:r>
                            <a:rPr lang="en-US" b="0" i="1" smtClean="0">
                              <a:latin typeface="Cambria Math" panose="02040503050406030204" pitchFamily="18" charset="0"/>
                            </a:rPr>
                            <m:t>𝑌</m:t>
                          </m:r>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𝑋</m:t>
                              </m:r>
                            </m:e>
                            <m:sub>
                              <m:r>
                                <a:rPr lang="en-US" b="0" i="1" smtClean="0">
                                  <a:latin typeface="Cambria Math" panose="02040503050406030204" pitchFamily="18" charset="0"/>
                                </a:rPr>
                                <m:t>𝑗</m:t>
                              </m:r>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𝑗</m:t>
                              </m:r>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𝑝</m:t>
                              </m:r>
                            </m:sub>
                          </m:sSub>
                        </m:e>
                      </m:d>
                      <m:r>
                        <a:rPr lang="en-US" b="0" i="1" smtClean="0">
                          <a:latin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𝑗</m:t>
                              </m:r>
                            </m:sub>
                          </m:sSub>
                          <m:r>
                            <a:rPr lang="en-US" b="0" i="1" smtClean="0">
                              <a:latin typeface="Cambria Math" panose="02040503050406030204" pitchFamily="18" charset="0"/>
                            </a:rPr>
                            <m:t>|</m:t>
                          </m:r>
                          <m:r>
                            <a:rPr lang="en-US" b="0" i="1" smtClean="0">
                              <a:latin typeface="Cambria Math" panose="02040503050406030204" pitchFamily="18" charset="0"/>
                            </a:rPr>
                            <m:t>𝑌</m:t>
                          </m:r>
                        </m:e>
                      </m:d>
                    </m:oMath>
                  </m:oMathPara>
                </a14:m>
                <a:endParaRPr lang="en-GB" b="0" i="0" u="none" strike="noStrike" dirty="0">
                  <a:solidFill>
                    <a:srgbClr val="202122"/>
                  </a:solidFill>
                  <a:effectLst/>
                </a:endParaRPr>
              </a:p>
              <a:p>
                <a:pPr marL="0" indent="0">
                  <a:buNone/>
                </a:pPr>
                <a:endParaRPr lang="en-GB" b="0" i="0" u="none" strike="noStrike" dirty="0">
                  <a:solidFill>
                    <a:srgbClr val="202122"/>
                  </a:solidFill>
                  <a:effectLst/>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𝑌</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𝑝</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𝑌</m:t>
                              </m:r>
                            </m:e>
                          </m:d>
                          <m:nary>
                            <m:naryPr>
                              <m:chr m:val="∏"/>
                              <m:limLoc m:val="subSup"/>
                              <m:ctrlPr>
                                <a:rPr lang="en-US" b="0" i="1" smtClean="0">
                                  <a:latin typeface="Cambria Math" panose="02040503050406030204" pitchFamily="18" charset="0"/>
                                </a:rPr>
                              </m:ctrlPr>
                            </m:naryPr>
                            <m:sub>
                              <m:r>
                                <m:rPr>
                                  <m:brk m:alnAt="25"/>
                                </m:rPr>
                                <a:rPr lang="en-US" b="0" i="1" smtClean="0">
                                  <a:latin typeface="Cambria Math" panose="02040503050406030204" pitchFamily="18" charset="0"/>
                                </a:rPr>
                                <m:t>𝑗</m:t>
                              </m:r>
                              <m:r>
                                <a:rPr lang="en-US" b="0" i="1" smtClean="0">
                                  <a:latin typeface="Cambria Math" panose="02040503050406030204" pitchFamily="18" charset="0"/>
                                </a:rPr>
                                <m:t>=1</m:t>
                              </m:r>
                            </m:sub>
                            <m:sup>
                              <m:r>
                                <a:rPr lang="en-US" b="0" i="1" smtClean="0">
                                  <a:latin typeface="Cambria Math" panose="02040503050406030204" pitchFamily="18" charset="0"/>
                                </a:rPr>
                                <m:t>𝑝</m:t>
                              </m:r>
                            </m:sup>
                            <m:e>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𝑗</m:t>
                                      </m:r>
                                    </m:sub>
                                  </m:sSub>
                                  <m:r>
                                    <a:rPr lang="en-US" i="1">
                                      <a:latin typeface="Cambria Math" panose="02040503050406030204" pitchFamily="18" charset="0"/>
                                    </a:rPr>
                                    <m:t>|</m:t>
                                  </m:r>
                                  <m:r>
                                    <a:rPr lang="en-US" b="0" i="1" smtClean="0">
                                      <a:latin typeface="Cambria Math" panose="02040503050406030204" pitchFamily="18" charset="0"/>
                                    </a:rPr>
                                    <m:t>𝑌</m:t>
                                  </m:r>
                                </m:e>
                              </m:d>
                            </m:e>
                          </m:nary>
                        </m:num>
                        <m:den>
                          <m:r>
                            <a:rPr lang="en-US" b="0" i="1" smtClean="0">
                              <a:latin typeface="Cambria Math" panose="02040503050406030204" pitchFamily="18" charset="0"/>
                            </a:rPr>
                            <m:t>𝑃</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1</m:t>
                                  </m:r>
                                </m:sub>
                              </m:sSub>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i="1">
                                      <a:latin typeface="Cambria Math" panose="02040503050406030204" pitchFamily="18" charset="0"/>
                                    </a:rPr>
                                    <m:t>𝑝</m:t>
                                  </m:r>
                                </m:sub>
                              </m:sSub>
                            </m:e>
                          </m:d>
                        </m:den>
                      </m:f>
                    </m:oMath>
                  </m:oMathPara>
                </a14:m>
                <a:endParaRPr lang="en-GB" b="0" i="0" u="none" strike="noStrike" dirty="0">
                  <a:solidFill>
                    <a:srgbClr val="202122"/>
                  </a:solidFill>
                  <a:effectLst/>
                </a:endParaRPr>
              </a:p>
              <a:p>
                <a:pPr marL="0" indent="0">
                  <a:buNone/>
                </a:pPr>
                <a:endParaRPr lang="en-GB" b="0" i="0" u="none" strike="noStrike" dirty="0">
                  <a:solidFill>
                    <a:srgbClr val="202122"/>
                  </a:solidFill>
                  <a:effectLst/>
                </a:endParaRPr>
              </a:p>
              <a:p>
                <a:pPr marL="0" indent="0">
                  <a:buNone/>
                </a:pPr>
                <a:r>
                  <a:rPr lang="en-GB" dirty="0">
                    <a:solidFill>
                      <a:srgbClr val="202122"/>
                    </a:solidFill>
                    <a:sym typeface="Wingdings" pitchFamily="2" charset="2"/>
                  </a:rPr>
                  <a:t> </a:t>
                </a:r>
                <a:r>
                  <a:rPr lang="en-GB" dirty="0">
                    <a:solidFill>
                      <a:srgbClr val="202122"/>
                    </a:solidFill>
                  </a:rPr>
                  <a:t>independent feature contributions (ignoring feature correlations)</a:t>
                </a:r>
              </a:p>
              <a:p>
                <a:pPr marL="0" indent="0">
                  <a:buNone/>
                </a:pPr>
                <a:r>
                  <a:rPr lang="en-GB" dirty="0">
                    <a:sym typeface="Wingdings" pitchFamily="2" charset="2"/>
                  </a:rPr>
                  <a:t> </a:t>
                </a:r>
                <a:r>
                  <a:rPr lang="en-GB" dirty="0"/>
                  <a:t>robust against curse of dimensionality</a:t>
                </a:r>
                <a:endParaRPr lang="en-GB" dirty="0">
                  <a:solidFill>
                    <a:srgbClr val="202122"/>
                  </a:solidFill>
                </a:endParaRPr>
              </a:p>
            </p:txBody>
          </p:sp>
        </mc:Choice>
        <mc:Fallback>
          <p:sp>
            <p:nvSpPr>
              <p:cNvPr id="3" name="Content Placeholder 2">
                <a:extLst>
                  <a:ext uri="{FF2B5EF4-FFF2-40B4-BE49-F238E27FC236}">
                    <a16:creationId xmlns:a16="http://schemas.microsoft.com/office/drawing/2014/main" id="{470B3D22-54FE-E573-7737-2AC05C1E8793}"/>
                  </a:ext>
                </a:extLst>
              </p:cNvPr>
              <p:cNvSpPr>
                <a:spLocks noGrp="1" noRot="1" noChangeAspect="1" noMove="1" noResize="1" noEditPoints="1" noAdjustHandles="1" noChangeArrowheads="1" noChangeShapeType="1" noTextEdit="1"/>
              </p:cNvSpPr>
              <p:nvPr>
                <p:ph idx="1"/>
              </p:nvPr>
            </p:nvSpPr>
            <p:spPr>
              <a:blipFill>
                <a:blip r:embed="rId2"/>
                <a:stretch>
                  <a:fillRect l="-1206" t="-2326" b="-6105"/>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A4A0C7FE-5799-24E0-3094-53842D165F73}"/>
              </a:ext>
            </a:extLst>
          </p:cNvPr>
          <p:cNvSpPr>
            <a:spLocks noGrp="1"/>
          </p:cNvSpPr>
          <p:nvPr>
            <p:ph type="sldNum" sz="quarter" idx="12"/>
          </p:nvPr>
        </p:nvSpPr>
        <p:spPr/>
        <p:txBody>
          <a:bodyPr/>
          <a:lstStyle/>
          <a:p>
            <a:fld id="{15FEAD7E-BF4A-2941-8FC0-E96033F99716}" type="slidenum">
              <a:rPr lang="en-DE" smtClean="0"/>
              <a:t>3</a:t>
            </a:fld>
            <a:endParaRPr lang="en-DE"/>
          </a:p>
        </p:txBody>
      </p:sp>
    </p:spTree>
    <p:extLst>
      <p:ext uri="{BB962C8B-B14F-4D97-AF65-F5344CB8AC3E}">
        <p14:creationId xmlns:p14="http://schemas.microsoft.com/office/powerpoint/2010/main" val="41579722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4551D-7410-09C4-5565-08F7B4AEC2C2}"/>
              </a:ext>
            </a:extLst>
          </p:cNvPr>
          <p:cNvSpPr>
            <a:spLocks noGrp="1"/>
          </p:cNvSpPr>
          <p:nvPr>
            <p:ph type="title"/>
          </p:nvPr>
        </p:nvSpPr>
        <p:spPr/>
        <p:txBody>
          <a:bodyPr/>
          <a:lstStyle/>
          <a:p>
            <a:r>
              <a:rPr lang="en-DE" dirty="0"/>
              <a:t>Literature</a:t>
            </a:r>
          </a:p>
        </p:txBody>
      </p:sp>
      <p:sp>
        <p:nvSpPr>
          <p:cNvPr id="3" name="Content Placeholder 2">
            <a:extLst>
              <a:ext uri="{FF2B5EF4-FFF2-40B4-BE49-F238E27FC236}">
                <a16:creationId xmlns:a16="http://schemas.microsoft.com/office/drawing/2014/main" id="{484C5C58-2CF6-A1E6-FEF5-FF8E739AFEF8}"/>
              </a:ext>
            </a:extLst>
          </p:cNvPr>
          <p:cNvSpPr>
            <a:spLocks noGrp="1"/>
          </p:cNvSpPr>
          <p:nvPr>
            <p:ph idx="1"/>
          </p:nvPr>
        </p:nvSpPr>
        <p:spPr/>
        <p:txBody>
          <a:bodyPr/>
          <a:lstStyle/>
          <a:p>
            <a:pPr marL="0" indent="0">
              <a:buNone/>
            </a:pPr>
            <a:r>
              <a:rPr lang="en-GB" dirty="0"/>
              <a:t>p</a:t>
            </a:r>
            <a:r>
              <a:rPr lang="en-DE" dirty="0"/>
              <a:t>apers:</a:t>
            </a:r>
          </a:p>
          <a:p>
            <a:r>
              <a:rPr lang="en-GB" dirty="0">
                <a:hlinkClick r:id="rId2"/>
              </a:rPr>
              <a:t>variational autoencoder</a:t>
            </a:r>
            <a:endParaRPr lang="en-GB" dirty="0"/>
          </a:p>
          <a:p>
            <a:r>
              <a:rPr lang="en-GB" dirty="0">
                <a:hlinkClick r:id="rId3"/>
              </a:rPr>
              <a:t>GAN</a:t>
            </a:r>
            <a:endParaRPr lang="en-GB" dirty="0"/>
          </a:p>
          <a:p>
            <a:r>
              <a:rPr lang="en-GB" dirty="0">
                <a:hlinkClick r:id="rId4"/>
              </a:rPr>
              <a:t>normalizing flows</a:t>
            </a:r>
            <a:endParaRPr lang="en-GB" dirty="0"/>
          </a:p>
          <a:p>
            <a:r>
              <a:rPr lang="en-GB" dirty="0">
                <a:hlinkClick r:id="rId5"/>
              </a:rPr>
              <a:t>latent diffusion</a:t>
            </a:r>
            <a:endParaRPr lang="en-DE" dirty="0"/>
          </a:p>
        </p:txBody>
      </p:sp>
      <p:sp>
        <p:nvSpPr>
          <p:cNvPr id="4" name="Slide Number Placeholder 3">
            <a:extLst>
              <a:ext uri="{FF2B5EF4-FFF2-40B4-BE49-F238E27FC236}">
                <a16:creationId xmlns:a16="http://schemas.microsoft.com/office/drawing/2014/main" id="{ACFC0EB4-019F-0B3C-715B-42E3E588B784}"/>
              </a:ext>
            </a:extLst>
          </p:cNvPr>
          <p:cNvSpPr>
            <a:spLocks noGrp="1"/>
          </p:cNvSpPr>
          <p:nvPr>
            <p:ph type="sldNum" sz="quarter" idx="12"/>
          </p:nvPr>
        </p:nvSpPr>
        <p:spPr/>
        <p:txBody>
          <a:bodyPr/>
          <a:lstStyle/>
          <a:p>
            <a:fld id="{15FEAD7E-BF4A-2941-8FC0-E96033F99716}" type="slidenum">
              <a:rPr lang="en-DE" smtClean="0"/>
              <a:t>30</a:t>
            </a:fld>
            <a:endParaRPr lang="en-DE"/>
          </a:p>
        </p:txBody>
      </p:sp>
    </p:spTree>
    <p:extLst>
      <p:ext uri="{BB962C8B-B14F-4D97-AF65-F5344CB8AC3E}">
        <p14:creationId xmlns:p14="http://schemas.microsoft.com/office/powerpoint/2010/main" val="13307405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E61FB-5A7D-71CA-CFF4-0FB21D0128A6}"/>
              </a:ext>
            </a:extLst>
          </p:cNvPr>
          <p:cNvSpPr>
            <a:spLocks noGrp="1"/>
          </p:cNvSpPr>
          <p:nvPr>
            <p:ph type="title"/>
          </p:nvPr>
        </p:nvSpPr>
        <p:spPr>
          <a:xfrm>
            <a:off x="3935381" y="253245"/>
            <a:ext cx="4267200" cy="1351472"/>
          </a:xfrm>
        </p:spPr>
        <p:txBody>
          <a:bodyPr>
            <a:normAutofit/>
          </a:bodyPr>
          <a:lstStyle/>
          <a:p>
            <a:pPr algn="ctr"/>
            <a:r>
              <a:rPr lang="en-DE" dirty="0">
                <a:solidFill>
                  <a:schemeClr val="tx1">
                    <a:lumMod val="85000"/>
                    <a:lumOff val="15000"/>
                  </a:schemeClr>
                </a:solidFill>
              </a:rPr>
              <a:t>Movie-like Intelligence</a:t>
            </a:r>
          </a:p>
        </p:txBody>
      </p:sp>
      <p:pic>
        <p:nvPicPr>
          <p:cNvPr id="10" name="Picture 9" descr="A person wearing sunglasses&#10;&#10;Description automatically generated with medium confidence">
            <a:extLst>
              <a:ext uri="{FF2B5EF4-FFF2-40B4-BE49-F238E27FC236}">
                <a16:creationId xmlns:a16="http://schemas.microsoft.com/office/drawing/2014/main" id="{33683643-89F5-3177-C505-B7024E99317E}"/>
              </a:ext>
            </a:extLst>
          </p:cNvPr>
          <p:cNvPicPr>
            <a:picLocks noChangeAspect="1"/>
          </p:cNvPicPr>
          <p:nvPr/>
        </p:nvPicPr>
        <p:blipFill rotWithShape="1">
          <a:blip r:embed="rId3"/>
          <a:srcRect l="15606" r="3978"/>
          <a:stretch/>
        </p:blipFill>
        <p:spPr>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BEEDA23C-AAAC-EA0B-D659-1B7C1B534C7D}"/>
              </a:ext>
            </a:extLst>
          </p:cNvPr>
          <p:cNvSpPr>
            <a:spLocks noGrp="1"/>
          </p:cNvSpPr>
          <p:nvPr>
            <p:ph idx="1"/>
          </p:nvPr>
        </p:nvSpPr>
        <p:spPr>
          <a:xfrm>
            <a:off x="3611534" y="1715562"/>
            <a:ext cx="4914894" cy="4755928"/>
          </a:xfrm>
        </p:spPr>
        <p:txBody>
          <a:bodyPr>
            <a:noAutofit/>
          </a:bodyPr>
          <a:lstStyle/>
          <a:p>
            <a:pPr marL="0" indent="0">
              <a:buNone/>
            </a:pPr>
            <a:r>
              <a:rPr lang="en-DE" sz="2200" dirty="0">
                <a:solidFill>
                  <a:schemeClr val="tx1">
                    <a:lumMod val="85000"/>
                    <a:lumOff val="15000"/>
                  </a:schemeClr>
                </a:solidFill>
              </a:rPr>
              <a:t>emergent capabilities of complex systems almost impossible to foresee</a:t>
            </a: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mini e</a:t>
            </a:r>
            <a:r>
              <a:rPr lang="en-DE" sz="2200" dirty="0">
                <a:solidFill>
                  <a:schemeClr val="tx1">
                    <a:lumMod val="85000"/>
                    <a:lumOff val="15000"/>
                  </a:schemeClr>
                </a:solidFill>
              </a:rPr>
              <a:t>xamples in contemporary ML:</a:t>
            </a:r>
          </a:p>
          <a:p>
            <a:r>
              <a:rPr lang="en-DE" sz="2200" dirty="0">
                <a:solidFill>
                  <a:schemeClr val="tx1">
                    <a:lumMod val="85000"/>
                    <a:lumOff val="15000"/>
                  </a:schemeClr>
                </a:solidFill>
                <a:hlinkClick r:id="rId4"/>
              </a:rPr>
              <a:t>large language models</a:t>
            </a:r>
            <a:endParaRPr lang="en-DE" sz="2200" dirty="0">
              <a:solidFill>
                <a:schemeClr val="tx1">
                  <a:lumMod val="85000"/>
                  <a:lumOff val="15000"/>
                </a:schemeClr>
              </a:solidFill>
            </a:endParaRPr>
          </a:p>
          <a:p>
            <a:r>
              <a:rPr lang="en-DE" sz="2200" dirty="0">
                <a:solidFill>
                  <a:schemeClr val="tx1">
                    <a:lumMod val="85000"/>
                    <a:lumOff val="15000"/>
                  </a:schemeClr>
                </a:solidFill>
                <a:hlinkClick r:id="rId5"/>
              </a:rPr>
              <a:t>multi-agent reinforcement learning</a:t>
            </a:r>
            <a:endParaRPr lang="en-DE" sz="2200" dirty="0">
              <a:solidFill>
                <a:schemeClr val="tx1">
                  <a:lumMod val="85000"/>
                  <a:lumOff val="15000"/>
                </a:schemeClr>
              </a:solidFill>
            </a:endParaRPr>
          </a:p>
          <a:p>
            <a:pPr marL="0" indent="0">
              <a:buNone/>
            </a:pPr>
            <a:endParaRPr lang="en-GB" sz="2200" dirty="0">
              <a:solidFill>
                <a:schemeClr val="tx1">
                  <a:lumMod val="85000"/>
                  <a:lumOff val="15000"/>
                </a:schemeClr>
              </a:solidFill>
            </a:endParaRPr>
          </a:p>
          <a:p>
            <a:pPr marL="0" indent="0">
              <a:buNone/>
            </a:pPr>
            <a:r>
              <a:rPr lang="en-GB" sz="2200" dirty="0">
                <a:solidFill>
                  <a:schemeClr val="tx1">
                    <a:lumMod val="85000"/>
                    <a:lumOff val="15000"/>
                  </a:schemeClr>
                </a:solidFill>
              </a:rPr>
              <a:t>one idea: </a:t>
            </a:r>
            <a:r>
              <a:rPr lang="en-DE" sz="2200" dirty="0">
                <a:solidFill>
                  <a:schemeClr val="tx1">
                    <a:lumMod val="85000"/>
                    <a:lumOff val="15000"/>
                  </a:schemeClr>
                </a:solidFill>
                <a:hlinkClick r:id="rId6"/>
              </a:rPr>
              <a:t>reward is enough</a:t>
            </a:r>
            <a:endParaRPr lang="en-DE" sz="2200" dirty="0">
              <a:solidFill>
                <a:schemeClr val="tx1">
                  <a:lumMod val="85000"/>
                  <a:lumOff val="15000"/>
                </a:schemeClr>
              </a:solidFill>
            </a:endParaRPr>
          </a:p>
          <a:p>
            <a:pPr marL="0" indent="0">
              <a:buNone/>
            </a:pPr>
            <a:endParaRPr lang="en-DE" sz="2200" dirty="0">
              <a:solidFill>
                <a:schemeClr val="tx1">
                  <a:lumMod val="85000"/>
                  <a:lumOff val="15000"/>
                </a:schemeClr>
              </a:solidFill>
            </a:endParaRPr>
          </a:p>
          <a:p>
            <a:pPr marL="0" indent="0">
              <a:buNone/>
            </a:pPr>
            <a:r>
              <a:rPr lang="en-GB" sz="2200" dirty="0">
                <a:solidFill>
                  <a:schemeClr val="tx1">
                    <a:lumMod val="85000"/>
                    <a:lumOff val="15000"/>
                  </a:schemeClr>
                </a:solidFill>
              </a:rPr>
              <a:t>p</a:t>
            </a:r>
            <a:r>
              <a:rPr lang="en-DE" sz="2200" dirty="0">
                <a:solidFill>
                  <a:schemeClr val="tx1">
                    <a:lumMod val="85000"/>
                    <a:lumOff val="15000"/>
                  </a:schemeClr>
                </a:solidFill>
              </a:rPr>
              <a:t>hilosophical: emotions or consciousness might also occur as emergent capabilities</a:t>
            </a:r>
          </a:p>
        </p:txBody>
      </p:sp>
      <p:pic>
        <p:nvPicPr>
          <p:cNvPr id="6" name="Picture 5" descr="A picture containing curtain, fabric&#10;&#10;Description automatically generated">
            <a:extLst>
              <a:ext uri="{FF2B5EF4-FFF2-40B4-BE49-F238E27FC236}">
                <a16:creationId xmlns:a16="http://schemas.microsoft.com/office/drawing/2014/main" id="{42570478-5F4C-DFB1-8530-D091592694AF}"/>
              </a:ext>
            </a:extLst>
          </p:cNvPr>
          <p:cNvPicPr>
            <a:picLocks noChangeAspect="1"/>
          </p:cNvPicPr>
          <p:nvPr/>
        </p:nvPicPr>
        <p:blipFill rotWithShape="1">
          <a:blip r:embed="rId7"/>
          <a:srcRect l="27771" r="19568"/>
          <a:stretch/>
        </p:blipFill>
        <p:spPr>
          <a:xfrm>
            <a:off x="8580467"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4" name="Slide Number Placeholder 3">
            <a:extLst>
              <a:ext uri="{FF2B5EF4-FFF2-40B4-BE49-F238E27FC236}">
                <a16:creationId xmlns:a16="http://schemas.microsoft.com/office/drawing/2014/main" id="{5F06B7F1-ABC2-9C1A-708A-7170DA6DA9B4}"/>
              </a:ext>
            </a:extLst>
          </p:cNvPr>
          <p:cNvSpPr>
            <a:spLocks noGrp="1"/>
          </p:cNvSpPr>
          <p:nvPr>
            <p:ph type="sldNum" sz="quarter" idx="12"/>
          </p:nvPr>
        </p:nvSpPr>
        <p:spPr>
          <a:xfrm>
            <a:off x="8610600" y="6356350"/>
            <a:ext cx="2743200" cy="365125"/>
          </a:xfrm>
        </p:spPr>
        <p:txBody>
          <a:bodyPr>
            <a:normAutofit/>
          </a:bodyPr>
          <a:lstStyle/>
          <a:p>
            <a:pPr>
              <a:spcAft>
                <a:spcPts val="600"/>
              </a:spcAft>
            </a:pPr>
            <a:fld id="{15FEAD7E-BF4A-2941-8FC0-E96033F99716}" type="slidenum">
              <a:rPr lang="en-DE" sz="1000">
                <a:solidFill>
                  <a:srgbClr val="FFFFFF"/>
                </a:solidFill>
              </a:rPr>
              <a:pPr>
                <a:spcAft>
                  <a:spcPts val="600"/>
                </a:spcAft>
              </a:pPr>
              <a:t>31</a:t>
            </a:fld>
            <a:endParaRPr lang="en-DE" sz="1000">
              <a:solidFill>
                <a:srgbClr val="FFFFFF"/>
              </a:solidFill>
            </a:endParaRPr>
          </a:p>
        </p:txBody>
      </p:sp>
    </p:spTree>
    <p:extLst>
      <p:ext uri="{BB962C8B-B14F-4D97-AF65-F5344CB8AC3E}">
        <p14:creationId xmlns:p14="http://schemas.microsoft.com/office/powerpoint/2010/main" val="2507690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D4B15-D7D7-DF0C-A41B-34C9064FF079}"/>
              </a:ext>
            </a:extLst>
          </p:cNvPr>
          <p:cNvSpPr>
            <a:spLocks noGrp="1"/>
          </p:cNvSpPr>
          <p:nvPr>
            <p:ph type="title"/>
          </p:nvPr>
        </p:nvSpPr>
        <p:spPr/>
        <p:txBody>
          <a:bodyPr/>
          <a:lstStyle/>
          <a:p>
            <a:r>
              <a:rPr lang="en-DE" dirty="0"/>
              <a:t>Estimation of Feature Contributions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9B62BCF-BC2A-1A63-2A9A-702BE7119053}"/>
                  </a:ext>
                </a:extLst>
              </p:cNvPr>
              <p:cNvSpPr>
                <a:spLocks noGrp="1"/>
              </p:cNvSpPr>
              <p:nvPr>
                <p:ph idx="1"/>
              </p:nvPr>
            </p:nvSpPr>
            <p:spPr/>
            <p:txBody>
              <a:bodyPr>
                <a:noAutofit/>
              </a:bodyPr>
              <a:lstStyle/>
              <a:p>
                <a:pPr marL="0" indent="0">
                  <a:buNone/>
                </a:pPr>
                <a:r>
                  <a:rPr lang="en-GB" sz="2400" dirty="0">
                    <a:solidFill>
                      <a:srgbClr val="202122"/>
                    </a:solidFill>
                  </a:rPr>
                  <a:t>separate</a:t>
                </a:r>
                <a:r>
                  <a:rPr lang="en-GB" sz="2400" b="0" i="0" u="none" strike="noStrike" dirty="0">
                    <a:solidFill>
                      <a:srgbClr val="202122"/>
                    </a:solidFill>
                    <a:effectLst/>
                  </a:rPr>
                  <a:t> estimations of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0" i="1" smtClean="0">
                                <a:latin typeface="Cambria Math" panose="02040503050406030204" pitchFamily="18" charset="0"/>
                              </a:rPr>
                              <m:t>𝑋</m:t>
                            </m:r>
                          </m:e>
                          <m:sub>
                            <m:r>
                              <a:rPr lang="en-US" sz="2400" i="1">
                                <a:latin typeface="Cambria Math" panose="02040503050406030204" pitchFamily="18" charset="0"/>
                              </a:rPr>
                              <m:t>𝑗</m:t>
                            </m:r>
                          </m:sub>
                        </m:sSub>
                        <m:r>
                          <a:rPr lang="en-US" sz="2400" i="1">
                            <a:latin typeface="Cambria Math" panose="02040503050406030204" pitchFamily="18" charset="0"/>
                          </a:rPr>
                          <m:t>|</m:t>
                        </m:r>
                        <m:r>
                          <a:rPr lang="en-US" sz="2400" b="0" i="1" smtClean="0">
                            <a:latin typeface="Cambria Math" panose="02040503050406030204" pitchFamily="18" charset="0"/>
                          </a:rPr>
                          <m:t>𝑌</m:t>
                        </m:r>
                      </m:e>
                    </m:d>
                  </m:oMath>
                </a14:m>
                <a:r>
                  <a:rPr lang="en-GB" sz="2400" b="0" i="0" u="none" strike="noStrike" dirty="0">
                    <a:solidFill>
                      <a:srgbClr val="202122"/>
                    </a:solidFill>
                    <a:effectLst/>
                  </a:rPr>
                  <a:t> for each feature</a:t>
                </a:r>
              </a:p>
              <a:p>
                <a:pPr marL="0" indent="0">
                  <a:buNone/>
                </a:pPr>
                <a:r>
                  <a:rPr lang="en-GB" sz="2400" dirty="0">
                    <a:solidFill>
                      <a:srgbClr val="202122"/>
                    </a:solidFill>
                  </a:rPr>
                  <a:t>requires assumption of distributions (</a:t>
                </a:r>
                <a:r>
                  <a:rPr lang="en-GB" sz="2400" b="0" i="0" u="none" strike="noStrike" dirty="0">
                    <a:solidFill>
                      <a:srgbClr val="202122"/>
                    </a:solidFill>
                    <a:effectLst/>
                  </a:rPr>
                  <a:t>e.g., Gaussian naïve Bayes</a:t>
                </a:r>
                <a:r>
                  <a:rPr lang="en-GB" sz="2400" dirty="0">
                    <a:solidFill>
                      <a:srgbClr val="202122"/>
                    </a:solidFill>
                  </a:rPr>
                  <a:t>) or non-parametric methods (</a:t>
                </a:r>
                <a:r>
                  <a:rPr lang="en-GB" sz="2400" b="0" i="0" u="none" strike="noStrike" dirty="0">
                    <a:solidFill>
                      <a:srgbClr val="202122"/>
                    </a:solidFill>
                    <a:effectLst/>
                  </a:rPr>
                  <a:t>kernel density estimation)</a:t>
                </a:r>
              </a:p>
              <a:p>
                <a:pPr marL="0" indent="0">
                  <a:buNone/>
                </a:pPr>
                <a:endParaRPr lang="en-GB" sz="2200" b="0" i="0" u="none" strike="noStrike" dirty="0">
                  <a:solidFill>
                    <a:srgbClr val="202122"/>
                  </a:solidFill>
                  <a:effectLst/>
                </a:endParaRPr>
              </a:p>
              <a:p>
                <a:pPr marL="0" indent="0">
                  <a:buNone/>
                </a:pPr>
                <a:r>
                  <a:rPr lang="en-US" sz="2200" b="0" u="none" strike="noStrike" dirty="0">
                    <a:solidFill>
                      <a:srgbClr val="202122"/>
                    </a:solidFill>
                    <a:effectLst/>
                  </a:rPr>
                  <a:t>				</a:t>
                </a:r>
                <a14:m>
                  <m:oMath xmlns:m="http://schemas.openxmlformats.org/officeDocument/2006/math">
                    <m:r>
                      <a:rPr lang="en-US" sz="2200" b="0" i="1" u="none" strike="noStrike" smtClean="0">
                        <a:solidFill>
                          <a:srgbClr val="202122"/>
                        </a:solidFill>
                        <a:effectLst/>
                        <a:latin typeface="Cambria Math" panose="02040503050406030204" pitchFamily="18" charset="0"/>
                      </a:rPr>
                      <m:t>𝑃</m:t>
                    </m:r>
                    <m:d>
                      <m:dPr>
                        <m:ctrlPr>
                          <a:rPr lang="en-US" sz="2200" b="0" i="1" u="none" strike="noStrike" smtClean="0">
                            <a:solidFill>
                              <a:srgbClr val="202122"/>
                            </a:solidFill>
                            <a:effectLst/>
                            <a:latin typeface="Cambria Math" panose="02040503050406030204" pitchFamily="18" charset="0"/>
                          </a:rPr>
                        </m:ctrlPr>
                      </m:dPr>
                      <m:e>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rPr>
                              <m:t>𝑥</m:t>
                            </m:r>
                          </m:e>
                          <m:sub>
                            <m:r>
                              <a:rPr lang="en-US" sz="2200" b="0" i="1" u="none" strike="noStrike" smtClean="0">
                                <a:solidFill>
                                  <a:srgbClr val="202122"/>
                                </a:solidFill>
                                <a:effectLst/>
                                <a:latin typeface="Cambria Math" panose="02040503050406030204" pitchFamily="18" charset="0"/>
                              </a:rPr>
                              <m:t>𝑖𝑗</m:t>
                            </m:r>
                          </m:sub>
                        </m:sSub>
                        <m:r>
                          <a:rPr lang="en-US" sz="2200" b="0" i="1" u="none" strike="noStrike" smtClean="0">
                            <a:solidFill>
                              <a:srgbClr val="202122"/>
                            </a:solidFill>
                            <a:effectLst/>
                            <a:latin typeface="Cambria Math" panose="02040503050406030204" pitchFamily="18" charset="0"/>
                          </a:rPr>
                          <m:t>|</m:t>
                        </m:r>
                        <m:r>
                          <a:rPr lang="en-US" sz="2200" b="0" i="1" u="none" strike="noStrike" smtClean="0">
                            <a:solidFill>
                              <a:srgbClr val="202122"/>
                            </a:solidFill>
                            <a:effectLst/>
                            <a:latin typeface="Cambria Math" panose="02040503050406030204" pitchFamily="18" charset="0"/>
                          </a:rPr>
                          <m:t>𝑦</m:t>
                        </m:r>
                      </m:e>
                    </m:d>
                    <m:r>
                      <a:rPr lang="en-US" sz="2200" b="0" i="1" u="none" strike="noStrike" smtClean="0">
                        <a:solidFill>
                          <a:srgbClr val="202122"/>
                        </a:solidFill>
                        <a:effectLst/>
                        <a:latin typeface="Cambria Math" panose="02040503050406030204" pitchFamily="18" charset="0"/>
                      </a:rPr>
                      <m:t>=</m:t>
                    </m:r>
                    <m:f>
                      <m:fPr>
                        <m:ctrlPr>
                          <a:rPr lang="en-US" sz="2200" b="0" i="1" u="none" strike="noStrike" smtClean="0">
                            <a:solidFill>
                              <a:srgbClr val="202122"/>
                            </a:solidFill>
                            <a:effectLst/>
                            <a:latin typeface="Cambria Math" panose="02040503050406030204" pitchFamily="18" charset="0"/>
                          </a:rPr>
                        </m:ctrlPr>
                      </m:fPr>
                      <m:num>
                        <m:r>
                          <a:rPr lang="en-US" sz="2200" b="0" i="1" u="none" strike="noStrike" smtClean="0">
                            <a:solidFill>
                              <a:srgbClr val="202122"/>
                            </a:solidFill>
                            <a:effectLst/>
                            <a:latin typeface="Cambria Math" panose="02040503050406030204" pitchFamily="18" charset="0"/>
                          </a:rPr>
                          <m:t>1</m:t>
                        </m:r>
                      </m:num>
                      <m:den>
                        <m:rad>
                          <m:radPr>
                            <m:degHide m:val="on"/>
                            <m:ctrlPr>
                              <a:rPr lang="en-US" sz="2200" b="0" i="1" u="none" strike="noStrike" smtClean="0">
                                <a:solidFill>
                                  <a:srgbClr val="202122"/>
                                </a:solidFill>
                                <a:effectLst/>
                                <a:latin typeface="Cambria Math" panose="02040503050406030204" pitchFamily="18" charset="0"/>
                              </a:rPr>
                            </m:ctrlPr>
                          </m:radPr>
                          <m:deg/>
                          <m:e>
                            <m:r>
                              <a:rPr lang="en-US" sz="2200" b="0" i="1" u="none" strike="noStrike" smtClean="0">
                                <a:solidFill>
                                  <a:srgbClr val="202122"/>
                                </a:solidFill>
                                <a:effectLst/>
                                <a:latin typeface="Cambria Math" panose="02040503050406030204" pitchFamily="18" charset="0"/>
                              </a:rPr>
                              <m:t>2</m:t>
                            </m:r>
                            <m:r>
                              <a:rPr lang="en-US" sz="2200" b="0" i="1" u="none" strike="noStrike" smtClean="0">
                                <a:solidFill>
                                  <a:srgbClr val="202122"/>
                                </a:solidFill>
                                <a:effectLst/>
                                <a:latin typeface="Cambria Math" panose="02040503050406030204" pitchFamily="18" charset="0"/>
                                <a:ea typeface="Cambria Math" panose="02040503050406030204" pitchFamily="18" charset="0"/>
                              </a:rPr>
                              <m:t>𝜋</m:t>
                            </m:r>
                            <m:sSubSup>
                              <m:sSubSupPr>
                                <m:ctrlPr>
                                  <a:rPr lang="en-US" sz="2200" b="0" i="1" u="none" strike="noStrike" smtClean="0">
                                    <a:solidFill>
                                      <a:srgbClr val="202122"/>
                                    </a:solidFill>
                                    <a:effectLst/>
                                    <a:latin typeface="Cambria Math" panose="02040503050406030204" pitchFamily="18" charset="0"/>
                                    <a:ea typeface="Cambria Math" panose="02040503050406030204" pitchFamily="18" charset="0"/>
                                  </a:rPr>
                                </m:ctrlPr>
                              </m:sSubSupPr>
                              <m:e>
                                <m:r>
                                  <a:rPr lang="en-US" sz="2200" b="0" i="1" u="none" strike="noStrike" smtClean="0">
                                    <a:solidFill>
                                      <a:srgbClr val="202122"/>
                                    </a:solidFill>
                                    <a:effectLst/>
                                    <a:latin typeface="Cambria Math" panose="02040503050406030204" pitchFamily="18" charset="0"/>
                                    <a:ea typeface="Cambria Math" panose="02040503050406030204" pitchFamily="18" charset="0"/>
                                  </a:rPr>
                                  <m:t>𝜎</m:t>
                                </m:r>
                              </m:e>
                              <m:sub>
                                <m:r>
                                  <a:rPr lang="en-US" sz="2200" b="0" i="1" u="none" strike="noStrike" smtClean="0">
                                    <a:solidFill>
                                      <a:srgbClr val="202122"/>
                                    </a:solidFill>
                                    <a:effectLst/>
                                    <a:latin typeface="Cambria Math" panose="02040503050406030204" pitchFamily="18" charset="0"/>
                                    <a:ea typeface="Cambria Math" panose="02040503050406030204" pitchFamily="18" charset="0"/>
                                  </a:rPr>
                                  <m:t>𝑦</m:t>
                                </m:r>
                                <m:r>
                                  <a:rPr lang="en-US" sz="2200" b="0" i="1" u="none" strike="noStrike" smtClean="0">
                                    <a:solidFill>
                                      <a:srgbClr val="202122"/>
                                    </a:solidFill>
                                    <a:effectLst/>
                                    <a:latin typeface="Cambria Math" panose="02040503050406030204" pitchFamily="18" charset="0"/>
                                    <a:ea typeface="Cambria Math" panose="02040503050406030204" pitchFamily="18" charset="0"/>
                                  </a:rPr>
                                  <m:t>,</m:t>
                                </m:r>
                                <m:r>
                                  <a:rPr lang="en-US" sz="2200" b="0" i="1" u="none" strike="noStrike" smtClean="0">
                                    <a:solidFill>
                                      <a:srgbClr val="202122"/>
                                    </a:solidFill>
                                    <a:effectLst/>
                                    <a:latin typeface="Cambria Math" panose="02040503050406030204" pitchFamily="18" charset="0"/>
                                    <a:ea typeface="Cambria Math" panose="02040503050406030204" pitchFamily="18" charset="0"/>
                                  </a:rPr>
                                  <m:t>𝑗</m:t>
                                </m:r>
                              </m:sub>
                              <m:sup>
                                <m:r>
                                  <a:rPr lang="en-US" sz="2200" b="0" i="1" u="none" strike="noStrike" smtClean="0">
                                    <a:solidFill>
                                      <a:srgbClr val="202122"/>
                                    </a:solidFill>
                                    <a:effectLst/>
                                    <a:latin typeface="Cambria Math" panose="02040503050406030204" pitchFamily="18" charset="0"/>
                                    <a:ea typeface="Cambria Math" panose="02040503050406030204" pitchFamily="18" charset="0"/>
                                  </a:rPr>
                                  <m:t>2</m:t>
                                </m:r>
                              </m:sup>
                            </m:sSubSup>
                          </m:e>
                        </m:rad>
                      </m:den>
                    </m:f>
                    <m:func>
                      <m:funcPr>
                        <m:ctrlPr>
                          <a:rPr lang="en-US" sz="2200" b="0" i="1" u="none" strike="noStrike" smtClean="0">
                            <a:solidFill>
                              <a:srgbClr val="202122"/>
                            </a:solidFill>
                            <a:effectLst/>
                            <a:latin typeface="Cambria Math" panose="02040503050406030204" pitchFamily="18" charset="0"/>
                          </a:rPr>
                        </m:ctrlPr>
                      </m:funcPr>
                      <m:fName>
                        <m:r>
                          <m:rPr>
                            <m:sty m:val="p"/>
                          </m:rPr>
                          <a:rPr lang="en-US" sz="2200" b="0" i="0" u="none" strike="noStrike" smtClean="0">
                            <a:solidFill>
                              <a:srgbClr val="202122"/>
                            </a:solidFill>
                            <a:effectLst/>
                            <a:latin typeface="Cambria Math" panose="02040503050406030204" pitchFamily="18" charset="0"/>
                          </a:rPr>
                          <m:t>exp</m:t>
                        </m:r>
                      </m:fName>
                      <m:e>
                        <m:d>
                          <m:dPr>
                            <m:ctrlPr>
                              <a:rPr lang="en-US" sz="2200" b="0" i="1" u="none" strike="noStrike" smtClean="0">
                                <a:solidFill>
                                  <a:srgbClr val="202122"/>
                                </a:solidFill>
                                <a:effectLst/>
                                <a:latin typeface="Cambria Math" panose="02040503050406030204" pitchFamily="18" charset="0"/>
                              </a:rPr>
                            </m:ctrlPr>
                          </m:dPr>
                          <m:e>
                            <m:r>
                              <a:rPr lang="en-US" sz="2200" b="0" i="1" u="none" strike="noStrike" smtClean="0">
                                <a:solidFill>
                                  <a:srgbClr val="202122"/>
                                </a:solidFill>
                                <a:effectLst/>
                                <a:latin typeface="Cambria Math" panose="02040503050406030204" pitchFamily="18" charset="0"/>
                              </a:rPr>
                              <m:t>−</m:t>
                            </m:r>
                            <m:f>
                              <m:fPr>
                                <m:ctrlPr>
                                  <a:rPr lang="en-US" sz="2200" b="0" i="1" u="none" strike="noStrike" smtClean="0">
                                    <a:solidFill>
                                      <a:srgbClr val="202122"/>
                                    </a:solidFill>
                                    <a:effectLst/>
                                    <a:latin typeface="Cambria Math" panose="02040503050406030204" pitchFamily="18" charset="0"/>
                                  </a:rPr>
                                </m:ctrlPr>
                              </m:fPr>
                              <m:num>
                                <m:sSup>
                                  <m:sSupPr>
                                    <m:ctrlPr>
                                      <a:rPr lang="en-US" sz="2200" b="0" i="1" u="none" strike="noStrike" smtClean="0">
                                        <a:solidFill>
                                          <a:srgbClr val="202122"/>
                                        </a:solidFill>
                                        <a:effectLst/>
                                        <a:latin typeface="Cambria Math" panose="02040503050406030204" pitchFamily="18" charset="0"/>
                                      </a:rPr>
                                    </m:ctrlPr>
                                  </m:sSupPr>
                                  <m:e>
                                    <m:d>
                                      <m:dPr>
                                        <m:ctrlPr>
                                          <a:rPr lang="en-US" sz="2200" b="0" i="1" u="none" strike="noStrike" smtClean="0">
                                            <a:solidFill>
                                              <a:srgbClr val="202122"/>
                                            </a:solidFill>
                                            <a:effectLst/>
                                            <a:latin typeface="Cambria Math" panose="02040503050406030204" pitchFamily="18" charset="0"/>
                                          </a:rPr>
                                        </m:ctrlPr>
                                      </m:dPr>
                                      <m:e>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rPr>
                                              <m:t>𝑥</m:t>
                                            </m:r>
                                          </m:e>
                                          <m:sub>
                                            <m:r>
                                              <a:rPr lang="en-US" sz="2200" b="0" i="1" u="none" strike="noStrike" smtClean="0">
                                                <a:solidFill>
                                                  <a:srgbClr val="202122"/>
                                                </a:solidFill>
                                                <a:effectLst/>
                                                <a:latin typeface="Cambria Math" panose="02040503050406030204" pitchFamily="18" charset="0"/>
                                              </a:rPr>
                                              <m:t>𝑖𝑗</m:t>
                                            </m:r>
                                          </m:sub>
                                        </m:sSub>
                                        <m:r>
                                          <a:rPr lang="en-US" sz="2200" b="0" i="1" u="none" strike="noStrike" smtClean="0">
                                            <a:solidFill>
                                              <a:srgbClr val="202122"/>
                                            </a:solidFill>
                                            <a:effectLst/>
                                            <a:latin typeface="Cambria Math" panose="02040503050406030204" pitchFamily="18" charset="0"/>
                                          </a:rPr>
                                          <m:t>−</m:t>
                                        </m:r>
                                        <m:sSub>
                                          <m:sSubPr>
                                            <m:ctrlPr>
                                              <a:rPr lang="en-US" sz="2200" b="0" i="1" u="none" strike="noStrike" smtClean="0">
                                                <a:solidFill>
                                                  <a:srgbClr val="202122"/>
                                                </a:solidFill>
                                                <a:effectLst/>
                                                <a:latin typeface="Cambria Math" panose="02040503050406030204" pitchFamily="18" charset="0"/>
                                              </a:rPr>
                                            </m:ctrlPr>
                                          </m:sSubPr>
                                          <m:e>
                                            <m:r>
                                              <a:rPr lang="en-US" sz="2200" b="0" i="1" u="none" strike="noStrike" smtClean="0">
                                                <a:solidFill>
                                                  <a:srgbClr val="202122"/>
                                                </a:solidFill>
                                                <a:effectLst/>
                                                <a:latin typeface="Cambria Math" panose="02040503050406030204" pitchFamily="18" charset="0"/>
                                                <a:ea typeface="Cambria Math" panose="02040503050406030204" pitchFamily="18" charset="0"/>
                                              </a:rPr>
                                              <m:t>𝜇</m:t>
                                            </m:r>
                                          </m:e>
                                          <m:sub>
                                            <m:r>
                                              <a:rPr lang="en-US" sz="2200" b="0" i="1" u="none" strike="noStrike" smtClean="0">
                                                <a:solidFill>
                                                  <a:srgbClr val="202122"/>
                                                </a:solidFill>
                                                <a:effectLst/>
                                                <a:latin typeface="Cambria Math" panose="02040503050406030204" pitchFamily="18" charset="0"/>
                                              </a:rPr>
                                              <m:t>𝑦</m:t>
                                            </m:r>
                                            <m:r>
                                              <a:rPr lang="en-US" sz="2200" b="0" i="1" u="none" strike="noStrike" smtClean="0">
                                                <a:solidFill>
                                                  <a:srgbClr val="202122"/>
                                                </a:solidFill>
                                                <a:effectLst/>
                                                <a:latin typeface="Cambria Math" panose="02040503050406030204" pitchFamily="18" charset="0"/>
                                              </a:rPr>
                                              <m:t>,</m:t>
                                            </m:r>
                                            <m:r>
                                              <a:rPr lang="en-US" sz="2200" b="0" i="1" u="none" strike="noStrike" smtClean="0">
                                                <a:solidFill>
                                                  <a:srgbClr val="202122"/>
                                                </a:solidFill>
                                                <a:effectLst/>
                                                <a:latin typeface="Cambria Math" panose="02040503050406030204" pitchFamily="18" charset="0"/>
                                              </a:rPr>
                                              <m:t>𝑗</m:t>
                                            </m:r>
                                          </m:sub>
                                        </m:sSub>
                                      </m:e>
                                    </m:d>
                                  </m:e>
                                  <m:sup>
                                    <m:r>
                                      <a:rPr lang="en-US" sz="2200" b="0" i="1" u="none" strike="noStrike" smtClean="0">
                                        <a:solidFill>
                                          <a:srgbClr val="202122"/>
                                        </a:solidFill>
                                        <a:effectLst/>
                                        <a:latin typeface="Cambria Math" panose="02040503050406030204" pitchFamily="18" charset="0"/>
                                      </a:rPr>
                                      <m:t>2</m:t>
                                    </m:r>
                                  </m:sup>
                                </m:sSup>
                              </m:num>
                              <m:den>
                                <m:r>
                                  <a:rPr lang="en-US" sz="2200" i="1">
                                    <a:solidFill>
                                      <a:srgbClr val="202122"/>
                                    </a:solidFill>
                                    <a:latin typeface="Cambria Math" panose="02040503050406030204" pitchFamily="18" charset="0"/>
                                  </a:rPr>
                                  <m:t>2</m:t>
                                </m:r>
                                <m:sSubSup>
                                  <m:sSubSupPr>
                                    <m:ctrlPr>
                                      <a:rPr lang="en-US" sz="2200" i="1">
                                        <a:solidFill>
                                          <a:srgbClr val="202122"/>
                                        </a:solidFill>
                                        <a:latin typeface="Cambria Math" panose="02040503050406030204" pitchFamily="18" charset="0"/>
                                        <a:ea typeface="Cambria Math" panose="02040503050406030204" pitchFamily="18" charset="0"/>
                                      </a:rPr>
                                    </m:ctrlPr>
                                  </m:sSubSupPr>
                                  <m:e>
                                    <m:r>
                                      <a:rPr lang="en-US" sz="2200" i="1">
                                        <a:solidFill>
                                          <a:srgbClr val="202122"/>
                                        </a:solidFill>
                                        <a:latin typeface="Cambria Math" panose="02040503050406030204" pitchFamily="18" charset="0"/>
                                        <a:ea typeface="Cambria Math" panose="02040503050406030204" pitchFamily="18" charset="0"/>
                                      </a:rPr>
                                      <m:t>𝜎</m:t>
                                    </m:r>
                                  </m:e>
                                  <m:sub>
                                    <m:r>
                                      <a:rPr lang="en-US" sz="2200" b="0" i="1" smtClean="0">
                                        <a:solidFill>
                                          <a:srgbClr val="202122"/>
                                        </a:solidFill>
                                        <a:latin typeface="Cambria Math" panose="02040503050406030204" pitchFamily="18" charset="0"/>
                                        <a:ea typeface="Cambria Math" panose="02040503050406030204" pitchFamily="18" charset="0"/>
                                      </a:rPr>
                                      <m:t>𝑦</m:t>
                                    </m:r>
                                    <m:r>
                                      <a:rPr lang="en-US" sz="2200" b="0" i="1" smtClean="0">
                                        <a:solidFill>
                                          <a:srgbClr val="202122"/>
                                        </a:solidFill>
                                        <a:latin typeface="Cambria Math" panose="02040503050406030204" pitchFamily="18" charset="0"/>
                                        <a:ea typeface="Cambria Math" panose="02040503050406030204" pitchFamily="18" charset="0"/>
                                      </a:rPr>
                                      <m:t>,</m:t>
                                    </m:r>
                                    <m:r>
                                      <a:rPr lang="en-US" sz="2200" b="0" i="1" smtClean="0">
                                        <a:solidFill>
                                          <a:srgbClr val="202122"/>
                                        </a:solidFill>
                                        <a:latin typeface="Cambria Math" panose="02040503050406030204" pitchFamily="18" charset="0"/>
                                        <a:ea typeface="Cambria Math" panose="02040503050406030204" pitchFamily="18" charset="0"/>
                                      </a:rPr>
                                      <m:t>𝑗</m:t>
                                    </m:r>
                                  </m:sub>
                                  <m:sup>
                                    <m:r>
                                      <a:rPr lang="en-US" sz="2200" i="1">
                                        <a:solidFill>
                                          <a:srgbClr val="202122"/>
                                        </a:solidFill>
                                        <a:latin typeface="Cambria Math" panose="02040503050406030204" pitchFamily="18" charset="0"/>
                                        <a:ea typeface="Cambria Math" panose="02040503050406030204" pitchFamily="18" charset="0"/>
                                      </a:rPr>
                                      <m:t>2</m:t>
                                    </m:r>
                                  </m:sup>
                                </m:sSubSup>
                              </m:den>
                            </m:f>
                          </m:e>
                        </m:d>
                      </m:e>
                    </m:func>
                  </m:oMath>
                </a14:m>
                <a:endParaRPr lang="en-GB" sz="2200" b="0" i="0" u="none" strike="noStrike" dirty="0">
                  <a:solidFill>
                    <a:srgbClr val="202122"/>
                  </a:solidFill>
                  <a:effectLst/>
                </a:endParaRPr>
              </a:p>
              <a:p>
                <a:pPr marL="0" indent="0">
                  <a:buNone/>
                </a:pPr>
                <a:endParaRPr lang="en-GB" sz="2200" dirty="0">
                  <a:solidFill>
                    <a:srgbClr val="202122"/>
                  </a:solidFill>
                </a:endParaRPr>
              </a:p>
              <a:p>
                <a:pPr marL="0" indent="0">
                  <a:buNone/>
                </a:pPr>
                <a:r>
                  <a:rPr lang="en-GB" sz="2400" dirty="0">
                    <a:solidFill>
                      <a:srgbClr val="202122"/>
                    </a:solidFill>
                  </a:rPr>
                  <a:t>parameter estimation (e.g., mean and variance of Gaussians) can be done with maximum likelihood method (</a:t>
                </a:r>
                <a14:m>
                  <m:oMath xmlns:m="http://schemas.openxmlformats.org/officeDocument/2006/math">
                    <m:r>
                      <a:rPr lang="en-US" sz="2400" b="0" i="1" smtClean="0">
                        <a:latin typeface="Cambria Math" panose="02040503050406030204" pitchFamily="18" charset="0"/>
                      </a:rPr>
                      <m:t>𝑦</m:t>
                    </m:r>
                  </m:oMath>
                </a14:m>
                <a:r>
                  <a:rPr lang="en-GB" sz="2400" dirty="0">
                    <a:solidFill>
                      <a:srgbClr val="202122"/>
                    </a:solidFill>
                  </a:rPr>
                  <a:t> known in training)</a:t>
                </a:r>
              </a:p>
              <a:p>
                <a:pPr marL="0" indent="0">
                  <a:buNone/>
                </a:pPr>
                <a:r>
                  <a:rPr lang="en-GB" sz="2400" dirty="0">
                    <a:solidFill>
                      <a:srgbClr val="202122"/>
                    </a:solidFill>
                    <a:sym typeface="Wingdings" pitchFamily="2" charset="2"/>
                  </a:rPr>
                  <a:t> </a:t>
                </a:r>
                <a:r>
                  <a:rPr lang="en-GB" sz="2400" dirty="0">
                    <a:solidFill>
                      <a:srgbClr val="202122"/>
                    </a:solidFill>
                  </a:rPr>
                  <a:t>no Bayesian methods needed</a:t>
                </a:r>
                <a:endParaRPr lang="en-US" sz="2400" dirty="0"/>
              </a:p>
            </p:txBody>
          </p:sp>
        </mc:Choice>
        <mc:Fallback>
          <p:sp>
            <p:nvSpPr>
              <p:cNvPr id="3" name="Content Placeholder 2">
                <a:extLst>
                  <a:ext uri="{FF2B5EF4-FFF2-40B4-BE49-F238E27FC236}">
                    <a16:creationId xmlns:a16="http://schemas.microsoft.com/office/drawing/2014/main" id="{59B62BCF-BC2A-1A63-2A9A-702BE7119053}"/>
                  </a:ext>
                </a:extLst>
              </p:cNvPr>
              <p:cNvSpPr>
                <a:spLocks noGrp="1" noRot="1" noChangeAspect="1" noMove="1" noResize="1" noEditPoints="1" noAdjustHandles="1" noChangeArrowheads="1" noChangeShapeType="1" noTextEdit="1"/>
              </p:cNvSpPr>
              <p:nvPr>
                <p:ph idx="1"/>
              </p:nvPr>
            </p:nvSpPr>
            <p:spPr>
              <a:blipFill>
                <a:blip r:embed="rId2"/>
                <a:stretch>
                  <a:fillRect l="-965" t="-1163" r="-965" b="-1744"/>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B5D2E7FF-E96B-7E63-2699-BAB00AA0C8FC}"/>
              </a:ext>
            </a:extLst>
          </p:cNvPr>
          <p:cNvSpPr>
            <a:spLocks noGrp="1"/>
          </p:cNvSpPr>
          <p:nvPr>
            <p:ph type="sldNum" sz="quarter" idx="12"/>
          </p:nvPr>
        </p:nvSpPr>
        <p:spPr/>
        <p:txBody>
          <a:bodyPr/>
          <a:lstStyle/>
          <a:p>
            <a:fld id="{15FEAD7E-BF4A-2941-8FC0-E96033F99716}" type="slidenum">
              <a:rPr lang="en-DE" smtClean="0"/>
              <a:t>4</a:t>
            </a:fld>
            <a:endParaRPr lang="en-DE"/>
          </a:p>
        </p:txBody>
      </p:sp>
      <p:sp>
        <p:nvSpPr>
          <p:cNvPr id="5" name="TextBox 4">
            <a:extLst>
              <a:ext uri="{FF2B5EF4-FFF2-40B4-BE49-F238E27FC236}">
                <a16:creationId xmlns:a16="http://schemas.microsoft.com/office/drawing/2014/main" id="{067C62CB-DB6E-A40A-44F0-ADBD278708FE}"/>
              </a:ext>
            </a:extLst>
          </p:cNvPr>
          <p:cNvSpPr txBox="1"/>
          <p:nvPr/>
        </p:nvSpPr>
        <p:spPr>
          <a:xfrm>
            <a:off x="838200" y="3785850"/>
            <a:ext cx="3465949" cy="430887"/>
          </a:xfrm>
          <a:prstGeom prst="rect">
            <a:avLst/>
          </a:prstGeom>
          <a:noFill/>
        </p:spPr>
        <p:txBody>
          <a:bodyPr wrap="none" rtlCol="0">
            <a:spAutoFit/>
          </a:bodyPr>
          <a:lstStyle/>
          <a:p>
            <a:r>
              <a:rPr lang="en-DE" sz="2200" dirty="0"/>
              <a:t>Gaussian feature likelihoods:</a:t>
            </a:r>
          </a:p>
        </p:txBody>
      </p:sp>
      <p:cxnSp>
        <p:nvCxnSpPr>
          <p:cNvPr id="7" name="Straight Arrow Connector 6">
            <a:extLst>
              <a:ext uri="{FF2B5EF4-FFF2-40B4-BE49-F238E27FC236}">
                <a16:creationId xmlns:a16="http://schemas.microsoft.com/office/drawing/2014/main" id="{A64E3E1A-220C-E47F-08BA-5BDC4717AB0B}"/>
              </a:ext>
            </a:extLst>
          </p:cNvPr>
          <p:cNvCxnSpPr/>
          <p:nvPr/>
        </p:nvCxnSpPr>
        <p:spPr>
          <a:xfrm flipH="1">
            <a:off x="6810703" y="2732690"/>
            <a:ext cx="578069" cy="798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891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1EE76-4267-DFAE-29F0-5449F5DA6859}"/>
              </a:ext>
            </a:extLst>
          </p:cNvPr>
          <p:cNvSpPr>
            <a:spLocks noGrp="1"/>
          </p:cNvSpPr>
          <p:nvPr>
            <p:ph type="title"/>
          </p:nvPr>
        </p:nvSpPr>
        <p:spPr/>
        <p:txBody>
          <a:bodyPr/>
          <a:lstStyle/>
          <a:p>
            <a:r>
              <a:rPr lang="en-DE" dirty="0"/>
              <a:t>Maximum a Posteriori Classification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9BEC017-A909-ADEF-E119-E747A693D862}"/>
                  </a:ext>
                </a:extLst>
              </p:cNvPr>
              <p:cNvSpPr>
                <a:spLocks noGrp="1"/>
              </p:cNvSpPr>
              <p:nvPr>
                <p:ph idx="1"/>
              </p:nvPr>
            </p:nvSpPr>
            <p:spPr/>
            <p:txBody>
              <a:bodyPr>
                <a:normAutofit/>
              </a:bodyPr>
              <a:lstStyle/>
              <a:p>
                <a:pPr marL="0" indent="0">
                  <a:buNone/>
                </a:pPr>
                <a14:m>
                  <m:oMathPara xmlns:m="http://schemas.openxmlformats.org/officeDocument/2006/math">
                    <m:oMathParaPr>
                      <m:jc m:val="centerGroup"/>
                    </m:oMathParaPr>
                    <m:oMath xmlns:m="http://schemas.openxmlformats.org/officeDocument/2006/math">
                      <m:sSub>
                        <m:sSubPr>
                          <m:ctrlPr>
                            <a:rPr lang="en-DE" i="1" smtClean="0">
                              <a:latin typeface="Cambria Math" panose="02040503050406030204" pitchFamily="18" charset="0"/>
                            </a:rPr>
                          </m:ctrlPr>
                        </m:sSubPr>
                        <m:e>
                          <m:acc>
                            <m:accPr>
                              <m:chr m:val="̂"/>
                              <m:ctrlPr>
                                <a:rPr lang="en-DE"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limLow>
                            <m:limLowPr>
                              <m:ctrlPr>
                                <a:rPr lang="en-US" b="0" i="1" smtClean="0">
                                  <a:latin typeface="Cambria Math" panose="02040503050406030204" pitchFamily="18" charset="0"/>
                                </a:rPr>
                              </m:ctrlPr>
                            </m:limLowPr>
                            <m:e>
                              <m:r>
                                <m:rPr>
                                  <m:sty m:val="p"/>
                                </m:rPr>
                                <a:rPr lang="en-US" b="0" i="0" smtClean="0">
                                  <a:latin typeface="Cambria Math" panose="02040503050406030204" pitchFamily="18" charset="0"/>
                                </a:rPr>
                                <m:t>argmax</m:t>
                              </m:r>
                            </m:e>
                            <m:lim>
                              <m:r>
                                <a:rPr lang="en-US" b="0" i="1" smtClean="0">
                                  <a:latin typeface="Cambria Math" panose="02040503050406030204" pitchFamily="18" charset="0"/>
                                </a:rPr>
                                <m:t>𝑦</m:t>
                              </m:r>
                            </m:lim>
                          </m:limLow>
                        </m:fName>
                        <m:e>
                          <m:r>
                            <a:rPr lang="en-US" i="1">
                              <a:latin typeface="Cambria Math" panose="02040503050406030204" pitchFamily="18" charset="0"/>
                            </a:rPr>
                            <m:t>𝑃</m:t>
                          </m:r>
                          <m:d>
                            <m:dPr>
                              <m:ctrlPr>
                                <a:rPr lang="en-US" i="1">
                                  <a:latin typeface="Cambria Math" panose="02040503050406030204" pitchFamily="18" charset="0"/>
                                </a:rPr>
                              </m:ctrlPr>
                            </m:dPr>
                            <m:e>
                              <m:r>
                                <a:rPr lang="en-US" i="1">
                                  <a:latin typeface="Cambria Math" panose="02040503050406030204" pitchFamily="18" charset="0"/>
                                </a:rPr>
                                <m:t>𝑦</m:t>
                              </m:r>
                            </m:e>
                          </m:d>
                          <m:nary>
                            <m:naryPr>
                              <m:chr m:val="∏"/>
                              <m:limLoc m:val="subSup"/>
                              <m:ctrlPr>
                                <a:rPr lang="en-US" i="1">
                                  <a:latin typeface="Cambria Math" panose="02040503050406030204" pitchFamily="18" charset="0"/>
                                </a:rPr>
                              </m:ctrlPr>
                            </m:naryPr>
                            <m:sub>
                              <m:r>
                                <m:rPr>
                                  <m:brk m:alnAt="25"/>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𝑝</m:t>
                              </m:r>
                            </m:sup>
                            <m:e>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a:latin typeface="Cambria Math" panose="02040503050406030204" pitchFamily="18" charset="0"/>
                                        </a:rPr>
                                        <m:t>𝑥</m:t>
                                      </m:r>
                                    </m:e>
                                    <m:sub>
                                      <m:r>
                                        <a:rPr lang="en-US" b="0" i="1" smtClean="0">
                                          <a:latin typeface="Cambria Math" panose="02040503050406030204" pitchFamily="18" charset="0"/>
                                        </a:rPr>
                                        <m:t>𝑖</m:t>
                                      </m:r>
                                      <m:r>
                                        <a:rPr lang="en-US" b="0" i="1">
                                          <a:latin typeface="Cambria Math" panose="02040503050406030204" pitchFamily="18" charset="0"/>
                                        </a:rPr>
                                        <m:t>𝑗</m:t>
                                      </m:r>
                                    </m:sub>
                                  </m:sSub>
                                  <m:r>
                                    <a:rPr lang="en-US" i="1">
                                      <a:latin typeface="Cambria Math" panose="02040503050406030204" pitchFamily="18" charset="0"/>
                                    </a:rPr>
                                    <m:t>|</m:t>
                                  </m:r>
                                  <m:r>
                                    <a:rPr lang="en-US" i="1">
                                      <a:latin typeface="Cambria Math" panose="02040503050406030204" pitchFamily="18" charset="0"/>
                                    </a:rPr>
                                    <m:t>𝑦</m:t>
                                  </m:r>
                                </m:e>
                              </m:d>
                            </m:e>
                          </m:nary>
                        </m:e>
                      </m:func>
                    </m:oMath>
                  </m:oMathPara>
                </a14:m>
                <a:endParaRPr lang="en-GB" dirty="0"/>
              </a:p>
              <a:p>
                <a:pPr marL="0" indent="0">
                  <a:buNone/>
                </a:pPr>
                <a:endParaRPr lang="en-GB" dirty="0">
                  <a:effectLst/>
                </a:endParaRPr>
              </a:p>
              <a:p>
                <a:pPr marL="0" indent="0">
                  <a:buNone/>
                </a:pPr>
                <a:r>
                  <a:rPr lang="en-GB" dirty="0"/>
                  <a:t>despite potentially inaccurate</a:t>
                </a:r>
                <a:r>
                  <a:rPr lang="en-GB" dirty="0">
                    <a:effectLst/>
                  </a:rPr>
                  <a:t> probability estimates (due to naïve independence assumption), good identification of correct class </a:t>
                </a:r>
                <a:r>
                  <a:rPr lang="en-GB" dirty="0"/>
                  <a:t>via</a:t>
                </a:r>
                <a:r>
                  <a:rPr lang="en-GB" dirty="0">
                    <a:effectLst/>
                  </a:rPr>
                  <a:t> maximum probability</a:t>
                </a:r>
                <a:endParaRPr lang="en-GB" dirty="0">
                  <a:effectLst/>
                  <a:sym typeface="Wingdings" pitchFamily="2" charset="2"/>
                </a:endParaRPr>
              </a:p>
              <a:p>
                <a:pPr marL="0" indent="0">
                  <a:buNone/>
                </a:pPr>
                <a:endParaRPr lang="en-GB" dirty="0">
                  <a:sym typeface="Wingdings" pitchFamily="2" charset="2"/>
                </a:endParaRPr>
              </a:p>
              <a:p>
                <a:pPr marL="0" indent="0">
                  <a:buNone/>
                </a:pPr>
                <a:r>
                  <a:rPr lang="en-GB" dirty="0">
                    <a:sym typeface="Wingdings" pitchFamily="2" charset="2"/>
                  </a:rPr>
                  <a:t> bad for regression tasks (if independence assumption is too naïve, i.e., features are correlated)</a:t>
                </a:r>
                <a:endParaRPr lang="en-GB" dirty="0"/>
              </a:p>
            </p:txBody>
          </p:sp>
        </mc:Choice>
        <mc:Fallback>
          <p:sp>
            <p:nvSpPr>
              <p:cNvPr id="3" name="Content Placeholder 2">
                <a:extLst>
                  <a:ext uri="{FF2B5EF4-FFF2-40B4-BE49-F238E27FC236}">
                    <a16:creationId xmlns:a16="http://schemas.microsoft.com/office/drawing/2014/main" id="{F9BEC017-A909-ADEF-E119-E747A693D862}"/>
                  </a:ext>
                </a:extLst>
              </p:cNvPr>
              <p:cNvSpPr>
                <a:spLocks noGrp="1" noRot="1" noChangeAspect="1" noMove="1" noResize="1" noEditPoints="1" noAdjustHandles="1" noChangeArrowheads="1" noChangeShapeType="1" noTextEdit="1"/>
              </p:cNvSpPr>
              <p:nvPr>
                <p:ph idx="1"/>
              </p:nvPr>
            </p:nvSpPr>
            <p:spPr>
              <a:blipFill>
                <a:blip r:embed="rId2"/>
                <a:stretch>
                  <a:fillRect l="-1206" t="-36628"/>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44412139-BD93-6536-FE73-9EFB9CFD68BE}"/>
              </a:ext>
            </a:extLst>
          </p:cNvPr>
          <p:cNvSpPr>
            <a:spLocks noGrp="1"/>
          </p:cNvSpPr>
          <p:nvPr>
            <p:ph type="sldNum" sz="quarter" idx="12"/>
          </p:nvPr>
        </p:nvSpPr>
        <p:spPr/>
        <p:txBody>
          <a:bodyPr/>
          <a:lstStyle/>
          <a:p>
            <a:fld id="{15FEAD7E-BF4A-2941-8FC0-E96033F99716}" type="slidenum">
              <a:rPr lang="en-DE" smtClean="0"/>
              <a:t>5</a:t>
            </a:fld>
            <a:endParaRPr lang="en-DE"/>
          </a:p>
        </p:txBody>
      </p:sp>
    </p:spTree>
    <p:extLst>
      <p:ext uri="{BB962C8B-B14F-4D97-AF65-F5344CB8AC3E}">
        <p14:creationId xmlns:p14="http://schemas.microsoft.com/office/powerpoint/2010/main" val="3315577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A8D56-2C17-0071-998B-2AC3465CEFF9}"/>
              </a:ext>
            </a:extLst>
          </p:cNvPr>
          <p:cNvSpPr>
            <a:spLocks noGrp="1"/>
          </p:cNvSpPr>
          <p:nvPr>
            <p:ph type="title"/>
          </p:nvPr>
        </p:nvSpPr>
        <p:spPr/>
        <p:txBody>
          <a:bodyPr/>
          <a:lstStyle/>
          <a:p>
            <a:r>
              <a:rPr lang="en-DE" dirty="0"/>
              <a:t>Generative vs Discriminative Models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E216029-E185-B135-4087-B6C224078F33}"/>
                  </a:ext>
                </a:extLst>
              </p:cNvPr>
              <p:cNvSpPr>
                <a:spLocks noGrp="1"/>
              </p:cNvSpPr>
              <p:nvPr>
                <p:ph idx="1"/>
              </p:nvPr>
            </p:nvSpPr>
            <p:spPr>
              <a:xfrm>
                <a:off x="838200" y="1825625"/>
                <a:ext cx="6203731" cy="4351338"/>
              </a:xfrm>
            </p:spPr>
            <p:txBody>
              <a:bodyPr>
                <a:normAutofit/>
              </a:bodyPr>
              <a:lstStyle/>
              <a:p>
                <a:pPr marL="0" indent="0">
                  <a:buNone/>
                </a:pPr>
                <a:r>
                  <a:rPr lang="en-GB" sz="2400" dirty="0"/>
                  <a:t>generative models: predict joint probability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i="1">
                            <a:latin typeface="Cambria Math" panose="02040503050406030204" pitchFamily="18" charset="0"/>
                          </a:rPr>
                          <m:t>,</m:t>
                        </m:r>
                        <m:r>
                          <a:rPr lang="en-US" sz="2400" b="1" i="1">
                            <a:latin typeface="Cambria Math" panose="02040503050406030204" pitchFamily="18" charset="0"/>
                          </a:rPr>
                          <m:t>𝑿</m:t>
                        </m:r>
                      </m:e>
                    </m:d>
                  </m:oMath>
                </a14:m>
                <a:r>
                  <a:rPr lang="en-GB" sz="2400" dirty="0"/>
                  <a:t> (what </a:t>
                </a:r>
                <a:r>
                  <a:rPr lang="en-GB" sz="2400" dirty="0">
                    <a:sym typeface="Wingdings" pitchFamily="2" charset="2"/>
                  </a:rPr>
                  <a:t>allows to create new data samples</a:t>
                </a:r>
                <a:r>
                  <a:rPr lang="en-GB" sz="2400" dirty="0"/>
                  <a:t>) or directly generates new data samples</a:t>
                </a:r>
              </a:p>
              <a:p>
                <a:pPr marL="0" indent="0">
                  <a:buNone/>
                </a:pPr>
                <a:endParaRPr lang="en-GB" sz="2400" dirty="0"/>
              </a:p>
              <a:p>
                <a:pPr marL="0" indent="0">
                  <a:buNone/>
                </a:pPr>
                <a:r>
                  <a:rPr lang="en-GB" sz="2400" dirty="0"/>
                  <a:t>discriminative models: predict conditional probability </a:t>
                </a:r>
                <a14:m>
                  <m:oMath xmlns:m="http://schemas.openxmlformats.org/officeDocument/2006/math">
                    <m:r>
                      <a:rPr lang="en-US" sz="2400" i="1" smtClean="0">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𝑌</m:t>
                        </m:r>
                        <m:r>
                          <a:rPr lang="en-US" sz="2400" b="1" i="1" smtClean="0">
                            <a:latin typeface="Cambria Math" panose="02040503050406030204" pitchFamily="18" charset="0"/>
                          </a:rPr>
                          <m:t>|</m:t>
                        </m:r>
                        <m:r>
                          <a:rPr lang="en-US" sz="2400" b="1" i="1">
                            <a:latin typeface="Cambria Math" panose="02040503050406030204" pitchFamily="18" charset="0"/>
                          </a:rPr>
                          <m:t>𝑿</m:t>
                        </m:r>
                      </m:e>
                    </m:d>
                  </m:oMath>
                </a14:m>
                <a:r>
                  <a:rPr lang="en-GB" sz="2400" dirty="0"/>
                  <a:t> or directly output (label for classification, real value for regression)</a:t>
                </a:r>
              </a:p>
              <a:p>
                <a:pPr marL="0" indent="0">
                  <a:buNone/>
                </a:pPr>
                <a:endParaRPr lang="en-GB" sz="2400" dirty="0"/>
              </a:p>
              <a:p>
                <a:pPr marL="0" indent="0">
                  <a:buNone/>
                </a:pPr>
                <a:r>
                  <a:rPr lang="en-GB" sz="2400" dirty="0"/>
                  <a:t>task of g</a:t>
                </a:r>
                <a:r>
                  <a:rPr lang="en-DE" sz="2400" dirty="0"/>
                  <a:t>enerative models more difficult: model full data distribution rather than merely find patterns in inputs to distinguish outputs</a:t>
                </a:r>
              </a:p>
            </p:txBody>
          </p:sp>
        </mc:Choice>
        <mc:Fallback>
          <p:sp>
            <p:nvSpPr>
              <p:cNvPr id="3" name="Content Placeholder 2">
                <a:extLst>
                  <a:ext uri="{FF2B5EF4-FFF2-40B4-BE49-F238E27FC236}">
                    <a16:creationId xmlns:a16="http://schemas.microsoft.com/office/drawing/2014/main" id="{8E216029-E185-B135-4087-B6C224078F33}"/>
                  </a:ext>
                </a:extLst>
              </p:cNvPr>
              <p:cNvSpPr>
                <a:spLocks noGrp="1" noRot="1" noChangeAspect="1" noMove="1" noResize="1" noEditPoints="1" noAdjustHandles="1" noChangeArrowheads="1" noChangeShapeType="1" noTextEdit="1"/>
              </p:cNvSpPr>
              <p:nvPr>
                <p:ph idx="1"/>
              </p:nvPr>
            </p:nvSpPr>
            <p:spPr>
              <a:xfrm>
                <a:off x="838200" y="1825625"/>
                <a:ext cx="6203731" cy="4351338"/>
              </a:xfrm>
              <a:blipFill>
                <a:blip r:embed="rId2"/>
                <a:stretch>
                  <a:fillRect l="-1636" t="-1744" r="-1227" b="-291"/>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93DAAF07-FB21-CD30-E67D-9DAC73268A62}"/>
              </a:ext>
            </a:extLst>
          </p:cNvPr>
          <p:cNvSpPr>
            <a:spLocks noGrp="1"/>
          </p:cNvSpPr>
          <p:nvPr>
            <p:ph type="sldNum" sz="quarter" idx="12"/>
          </p:nvPr>
        </p:nvSpPr>
        <p:spPr/>
        <p:txBody>
          <a:bodyPr/>
          <a:lstStyle/>
          <a:p>
            <a:fld id="{15FEAD7E-BF4A-2941-8FC0-E96033F99716}" type="slidenum">
              <a:rPr lang="en-DE" smtClean="0"/>
              <a:t>6</a:t>
            </a:fld>
            <a:endParaRPr lang="en-DE"/>
          </a:p>
        </p:txBody>
      </p:sp>
      <p:pic>
        <p:nvPicPr>
          <p:cNvPr id="6" name="Picture 5" descr="Diagram&#10;&#10;Description automatically generated">
            <a:extLst>
              <a:ext uri="{FF2B5EF4-FFF2-40B4-BE49-F238E27FC236}">
                <a16:creationId xmlns:a16="http://schemas.microsoft.com/office/drawing/2014/main" id="{0AE53A09-11A6-7D5D-5752-79C56178BB99}"/>
              </a:ext>
            </a:extLst>
          </p:cNvPr>
          <p:cNvPicPr>
            <a:picLocks noChangeAspect="1"/>
          </p:cNvPicPr>
          <p:nvPr/>
        </p:nvPicPr>
        <p:blipFill>
          <a:blip r:embed="rId3"/>
          <a:stretch>
            <a:fillRect/>
          </a:stretch>
        </p:blipFill>
        <p:spPr>
          <a:xfrm>
            <a:off x="7160497" y="3429000"/>
            <a:ext cx="4977491" cy="2239351"/>
          </a:xfrm>
          <a:prstGeom prst="rect">
            <a:avLst/>
          </a:prstGeom>
        </p:spPr>
      </p:pic>
      <p:sp>
        <p:nvSpPr>
          <p:cNvPr id="7" name="TextBox 6">
            <a:extLst>
              <a:ext uri="{FF2B5EF4-FFF2-40B4-BE49-F238E27FC236}">
                <a16:creationId xmlns:a16="http://schemas.microsoft.com/office/drawing/2014/main" id="{86B7DFFE-3017-F778-312F-CE533FE365F9}"/>
              </a:ext>
            </a:extLst>
          </p:cNvPr>
          <p:cNvSpPr txBox="1"/>
          <p:nvPr/>
        </p:nvSpPr>
        <p:spPr>
          <a:xfrm>
            <a:off x="10821282" y="5668351"/>
            <a:ext cx="532518" cy="246221"/>
          </a:xfrm>
          <a:prstGeom prst="rect">
            <a:avLst/>
          </a:prstGeom>
          <a:noFill/>
        </p:spPr>
        <p:txBody>
          <a:bodyPr wrap="square" rtlCol="0">
            <a:spAutoFit/>
          </a:bodyPr>
          <a:lstStyle/>
          <a:p>
            <a:r>
              <a:rPr lang="de-DE" sz="1000" dirty="0">
                <a:hlinkClick r:id="rId4"/>
              </a:rPr>
              <a:t>source</a:t>
            </a:r>
            <a:endParaRPr lang="de-DE" sz="1000" dirty="0"/>
          </a:p>
        </p:txBody>
      </p:sp>
      <p:sp>
        <p:nvSpPr>
          <p:cNvPr id="8" name="TextBox 7">
            <a:extLst>
              <a:ext uri="{FF2B5EF4-FFF2-40B4-BE49-F238E27FC236}">
                <a16:creationId xmlns:a16="http://schemas.microsoft.com/office/drawing/2014/main" id="{177A5682-5BEA-BBAD-A038-0421C08772E7}"/>
              </a:ext>
            </a:extLst>
          </p:cNvPr>
          <p:cNvSpPr txBox="1"/>
          <p:nvPr/>
        </p:nvSpPr>
        <p:spPr>
          <a:xfrm>
            <a:off x="7160497" y="2924731"/>
            <a:ext cx="2143985" cy="369332"/>
          </a:xfrm>
          <a:prstGeom prst="rect">
            <a:avLst/>
          </a:prstGeom>
          <a:noFill/>
        </p:spPr>
        <p:txBody>
          <a:bodyPr wrap="none" rtlCol="0">
            <a:spAutoFit/>
          </a:bodyPr>
          <a:lstStyle/>
          <a:p>
            <a:r>
              <a:rPr lang="en-GB" dirty="0"/>
              <a:t>d</a:t>
            </a:r>
            <a:r>
              <a:rPr lang="en-DE" dirty="0"/>
              <a:t>iscriminative model</a:t>
            </a:r>
          </a:p>
        </p:txBody>
      </p:sp>
      <p:sp>
        <p:nvSpPr>
          <p:cNvPr id="9" name="TextBox 8">
            <a:extLst>
              <a:ext uri="{FF2B5EF4-FFF2-40B4-BE49-F238E27FC236}">
                <a16:creationId xmlns:a16="http://schemas.microsoft.com/office/drawing/2014/main" id="{EA3C9F72-7BD7-E913-FC6F-BB09F8C18FD1}"/>
              </a:ext>
            </a:extLst>
          </p:cNvPr>
          <p:cNvSpPr txBox="1"/>
          <p:nvPr/>
        </p:nvSpPr>
        <p:spPr>
          <a:xfrm>
            <a:off x="9644682" y="2918900"/>
            <a:ext cx="1824730" cy="369332"/>
          </a:xfrm>
          <a:prstGeom prst="rect">
            <a:avLst/>
          </a:prstGeom>
          <a:noFill/>
        </p:spPr>
        <p:txBody>
          <a:bodyPr wrap="none" rtlCol="0">
            <a:spAutoFit/>
          </a:bodyPr>
          <a:lstStyle/>
          <a:p>
            <a:r>
              <a:rPr lang="en-DE" dirty="0"/>
              <a:t>generative model</a:t>
            </a:r>
          </a:p>
        </p:txBody>
      </p:sp>
    </p:spTree>
    <p:extLst>
      <p:ext uri="{BB962C8B-B14F-4D97-AF65-F5344CB8AC3E}">
        <p14:creationId xmlns:p14="http://schemas.microsoft.com/office/powerpoint/2010/main" val="2882629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DD8A8-65F0-3E73-4F50-DBA8ED57144B}"/>
              </a:ext>
            </a:extLst>
          </p:cNvPr>
          <p:cNvSpPr>
            <a:spLocks noGrp="1"/>
          </p:cNvSpPr>
          <p:nvPr>
            <p:ph type="title"/>
          </p:nvPr>
        </p:nvSpPr>
        <p:spPr/>
        <p:txBody>
          <a:bodyPr/>
          <a:lstStyle/>
          <a:p>
            <a:r>
              <a:rPr lang="en-GB" dirty="0" err="1"/>
              <a:t>Naï</a:t>
            </a:r>
            <a:r>
              <a:rPr lang="en-DE" dirty="0"/>
              <a:t>ve Bayes and Logistic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D2E3CFC-1F1F-65A6-F287-23B8F0313059}"/>
                  </a:ext>
                </a:extLst>
              </p:cNvPr>
              <p:cNvSpPr>
                <a:spLocks noGrp="1"/>
              </p:cNvSpPr>
              <p:nvPr>
                <p:ph idx="1"/>
              </p:nvPr>
            </p:nvSpPr>
            <p:spPr/>
            <p:txBody>
              <a:bodyPr>
                <a:normAutofit fontScale="92500"/>
              </a:bodyPr>
              <a:lstStyle/>
              <a:p>
                <a:pPr marL="0" indent="0">
                  <a:buNone/>
                </a:pPr>
                <a:r>
                  <a:rPr lang="en-GB" sz="2600" dirty="0"/>
                  <a:t>g</a:t>
                </a:r>
                <a:r>
                  <a:rPr lang="en-DE" sz="2600" dirty="0"/>
                  <a:t>enerative-discriminative pair of classification algorithms</a:t>
                </a:r>
              </a:p>
              <a:p>
                <a:r>
                  <a:rPr lang="en-GB" sz="2600" dirty="0"/>
                  <a:t>binary case: l</a:t>
                </a:r>
                <a:r>
                  <a:rPr lang="en-DE" sz="2600" dirty="0"/>
                  <a:t>ogit of na</a:t>
                </a:r>
                <a:r>
                  <a:rPr lang="en-GB" sz="2600" dirty="0" err="1"/>
                  <a:t>ï</a:t>
                </a:r>
                <a:r>
                  <a:rPr lang="en-DE" sz="2600" dirty="0"/>
                  <a:t>ve Bayes’ outputs, </a:t>
                </a:r>
                <a14:m>
                  <m:oMath xmlns:m="http://schemas.openxmlformats.org/officeDocument/2006/math">
                    <m:func>
                      <m:funcPr>
                        <m:ctrlPr>
                          <a:rPr lang="en-US" sz="2600" i="1" smtClean="0">
                            <a:latin typeface="Cambria Math" panose="02040503050406030204" pitchFamily="18" charset="0"/>
                          </a:rPr>
                        </m:ctrlPr>
                      </m:funcPr>
                      <m:fName>
                        <m:r>
                          <m:rPr>
                            <m:sty m:val="p"/>
                          </m:rPr>
                          <a:rPr lang="en-US" sz="2600" i="0" smtClean="0">
                            <a:latin typeface="Cambria Math" panose="02040503050406030204" pitchFamily="18" charset="0"/>
                          </a:rPr>
                          <m:t>l</m:t>
                        </m:r>
                        <m:r>
                          <m:rPr>
                            <m:sty m:val="p"/>
                          </m:rPr>
                          <a:rPr lang="en-US" sz="2600" b="0" i="0" smtClean="0">
                            <a:latin typeface="Cambria Math" panose="02040503050406030204" pitchFamily="18" charset="0"/>
                          </a:rPr>
                          <m:t>og</m:t>
                        </m:r>
                      </m:fName>
                      <m:e>
                        <m:d>
                          <m:dPr>
                            <m:ctrlPr>
                              <a:rPr lang="en-US" sz="2600" i="1">
                                <a:latin typeface="Cambria Math" panose="02040503050406030204" pitchFamily="18" charset="0"/>
                              </a:rPr>
                            </m:ctrlPr>
                          </m:dPr>
                          <m:e>
                            <m:f>
                              <m:fPr>
                                <m:ctrlPr>
                                  <a:rPr lang="en-US" sz="2600" i="1">
                                    <a:latin typeface="Cambria Math" panose="02040503050406030204" pitchFamily="18" charset="0"/>
                                  </a:rPr>
                                </m:ctrlPr>
                              </m:fPr>
                              <m:num>
                                <m:r>
                                  <a:rPr lang="en-US" sz="2600" i="1">
                                    <a:latin typeface="Cambria Math" panose="02040503050406030204" pitchFamily="18" charset="0"/>
                                  </a:rPr>
                                  <m:t>𝑃</m:t>
                                </m:r>
                                <m:d>
                                  <m:dPr>
                                    <m:ctrlPr>
                                      <a:rPr lang="en-US" sz="2600" i="1">
                                        <a:latin typeface="Cambria Math" panose="02040503050406030204" pitchFamily="18" charset="0"/>
                                      </a:rPr>
                                    </m:ctrlPr>
                                  </m:dPr>
                                  <m:e>
                                    <m:sSub>
                                      <m:sSubPr>
                                        <m:ctrlPr>
                                          <a:rPr lang="en-US" sz="2600" i="1" smtClean="0">
                                            <a:latin typeface="Cambria Math" panose="02040503050406030204" pitchFamily="18" charset="0"/>
                                          </a:rPr>
                                        </m:ctrlPr>
                                      </m:sSubPr>
                                      <m:e>
                                        <m:r>
                                          <a:rPr lang="en-US" sz="2600" b="0" i="1" smtClean="0">
                                            <a:latin typeface="Cambria Math" panose="02040503050406030204" pitchFamily="18" charset="0"/>
                                          </a:rPr>
                                          <m:t>𝑦</m:t>
                                        </m:r>
                                      </m:e>
                                      <m:sub>
                                        <m:r>
                                          <a:rPr lang="en-US" sz="2600" b="0" i="1" smtClean="0">
                                            <a:latin typeface="Cambria Math" panose="02040503050406030204" pitchFamily="18" charset="0"/>
                                          </a:rPr>
                                          <m:t>𝑖</m:t>
                                        </m:r>
                                      </m:sub>
                                    </m:sSub>
                                    <m:r>
                                      <a:rPr lang="en-US" sz="2600" b="0" i="1" smtClean="0">
                                        <a:latin typeface="Cambria Math" panose="02040503050406030204" pitchFamily="18" charset="0"/>
                                      </a:rPr>
                                      <m:t>=1</m:t>
                                    </m:r>
                                    <m:r>
                                      <a:rPr lang="en-US" sz="2600" i="1">
                                        <a:latin typeface="Cambria Math" panose="02040503050406030204" pitchFamily="18" charset="0"/>
                                      </a:rPr>
                                      <m:t>|</m:t>
                                    </m:r>
                                    <m:sSub>
                                      <m:sSubPr>
                                        <m:ctrlPr>
                                          <a:rPr lang="en-US" sz="2600" b="1" i="1" smtClean="0">
                                            <a:latin typeface="Cambria Math" panose="02040503050406030204" pitchFamily="18" charset="0"/>
                                          </a:rPr>
                                        </m:ctrlPr>
                                      </m:sSubPr>
                                      <m:e>
                                        <m:r>
                                          <a:rPr lang="en-US" sz="2600" b="1" i="1" smtClean="0">
                                            <a:latin typeface="Cambria Math" panose="02040503050406030204" pitchFamily="18" charset="0"/>
                                          </a:rPr>
                                          <m:t>𝒙</m:t>
                                        </m:r>
                                      </m:e>
                                      <m:sub>
                                        <m:r>
                                          <a:rPr lang="en-US" sz="2600" b="0" i="1" smtClean="0">
                                            <a:latin typeface="Cambria Math" panose="02040503050406030204" pitchFamily="18" charset="0"/>
                                          </a:rPr>
                                          <m:t>𝑖</m:t>
                                        </m:r>
                                      </m:sub>
                                    </m:sSub>
                                  </m:e>
                                </m:d>
                              </m:num>
                              <m:den>
                                <m:r>
                                  <a:rPr lang="en-US" sz="2600" i="1">
                                    <a:latin typeface="Cambria Math" panose="02040503050406030204" pitchFamily="18" charset="0"/>
                                  </a:rPr>
                                  <m:t>𝑃</m:t>
                                </m:r>
                                <m:d>
                                  <m:dPr>
                                    <m:ctrlPr>
                                      <a:rPr lang="en-US" sz="2600" i="1">
                                        <a:latin typeface="Cambria Math" panose="02040503050406030204" pitchFamily="18" charset="0"/>
                                      </a:rPr>
                                    </m:ctrlPr>
                                  </m:dPr>
                                  <m:e>
                                    <m:sSub>
                                      <m:sSubPr>
                                        <m:ctrlPr>
                                          <a:rPr lang="en-US" sz="2600" i="1" smtClean="0">
                                            <a:latin typeface="Cambria Math" panose="02040503050406030204" pitchFamily="18" charset="0"/>
                                          </a:rPr>
                                        </m:ctrlPr>
                                      </m:sSubPr>
                                      <m:e>
                                        <m:r>
                                          <a:rPr lang="en-US" sz="2600" b="0" i="1" smtClean="0">
                                            <a:latin typeface="Cambria Math" panose="02040503050406030204" pitchFamily="18" charset="0"/>
                                          </a:rPr>
                                          <m:t>𝑦</m:t>
                                        </m:r>
                                      </m:e>
                                      <m:sub>
                                        <m:r>
                                          <a:rPr lang="en-US" sz="2600" b="0" i="1" smtClean="0">
                                            <a:latin typeface="Cambria Math" panose="02040503050406030204" pitchFamily="18" charset="0"/>
                                          </a:rPr>
                                          <m:t>𝑖</m:t>
                                        </m:r>
                                      </m:sub>
                                    </m:sSub>
                                    <m:r>
                                      <a:rPr lang="en-US" sz="2600" b="0" i="1" smtClean="0">
                                        <a:latin typeface="Cambria Math" panose="02040503050406030204" pitchFamily="18" charset="0"/>
                                      </a:rPr>
                                      <m:t>=0</m:t>
                                    </m:r>
                                    <m:r>
                                      <a:rPr lang="en-US" sz="2600" i="1">
                                        <a:latin typeface="Cambria Math" panose="02040503050406030204" pitchFamily="18" charset="0"/>
                                      </a:rPr>
                                      <m:t>|</m:t>
                                    </m:r>
                                    <m:sSub>
                                      <m:sSubPr>
                                        <m:ctrlPr>
                                          <a:rPr lang="en-US" sz="2600" b="1" i="1">
                                            <a:latin typeface="Cambria Math" panose="02040503050406030204" pitchFamily="18" charset="0"/>
                                          </a:rPr>
                                        </m:ctrlPr>
                                      </m:sSubPr>
                                      <m:e>
                                        <m:r>
                                          <a:rPr lang="en-US" sz="2600" b="1" i="1">
                                            <a:latin typeface="Cambria Math" panose="02040503050406030204" pitchFamily="18" charset="0"/>
                                          </a:rPr>
                                          <m:t>𝒙</m:t>
                                        </m:r>
                                      </m:e>
                                      <m:sub>
                                        <m:r>
                                          <a:rPr lang="en-US" sz="2600" i="1">
                                            <a:latin typeface="Cambria Math" panose="02040503050406030204" pitchFamily="18" charset="0"/>
                                          </a:rPr>
                                          <m:t>𝑖</m:t>
                                        </m:r>
                                      </m:sub>
                                    </m:sSub>
                                  </m:e>
                                </m:d>
                              </m:den>
                            </m:f>
                          </m:e>
                        </m:d>
                      </m:e>
                    </m:func>
                    <m:r>
                      <a:rPr lang="en-US" sz="2600" b="0" i="0" smtClean="0">
                        <a:latin typeface="Cambria Math" panose="02040503050406030204" pitchFamily="18" charset="0"/>
                      </a:rPr>
                      <m:t>,</m:t>
                    </m:r>
                  </m:oMath>
                </a14:m>
                <a:r>
                  <a:rPr lang="en-DE" sz="2600" dirty="0"/>
                  <a:t> corresponds to output of logistic regression’s linear predictor</a:t>
                </a:r>
              </a:p>
              <a:p>
                <a:r>
                  <a:rPr lang="en-GB" sz="2600" dirty="0"/>
                  <a:t>f</a:t>
                </a:r>
                <a:r>
                  <a:rPr lang="en-DE" sz="2600" dirty="0"/>
                  <a:t>or discrete inputs or Gaussian na</a:t>
                </a:r>
                <a:r>
                  <a:rPr lang="en-GB" sz="2600" dirty="0" err="1"/>
                  <a:t>ï</a:t>
                </a:r>
                <a:r>
                  <a:rPr lang="en-DE" sz="2600" dirty="0"/>
                  <a:t>ve Bayes: na</a:t>
                </a:r>
                <a:r>
                  <a:rPr lang="en-GB" sz="2600" dirty="0" err="1"/>
                  <a:t>ï</a:t>
                </a:r>
                <a:r>
                  <a:rPr lang="en-DE" sz="2600" dirty="0"/>
                  <a:t>ve Bayes can be reparametrized as linear classifier</a:t>
                </a:r>
              </a:p>
              <a:p>
                <a:pPr marL="0" indent="0">
                  <a:buNone/>
                </a:pPr>
                <a:endParaRPr lang="en-DE" sz="2600" dirty="0">
                  <a:sym typeface="Wingdings" pitchFamily="2" charset="2"/>
                </a:endParaRPr>
              </a:p>
              <a:p>
                <a:pPr marL="0" indent="0">
                  <a:buNone/>
                </a:pPr>
                <a:r>
                  <a:rPr lang="en-GB" sz="2600" dirty="0">
                    <a:sym typeface="Wingdings" pitchFamily="2" charset="2"/>
                  </a:rPr>
                  <a:t>for discriminative task: </a:t>
                </a:r>
                <a:r>
                  <a:rPr lang="en-GB" sz="2600" dirty="0" err="1">
                    <a:sym typeface="Wingdings" pitchFamily="2" charset="2"/>
                  </a:rPr>
                  <a:t>i</a:t>
                </a:r>
                <a:r>
                  <a:rPr lang="en-DE" sz="2600" dirty="0">
                    <a:sym typeface="Wingdings" pitchFamily="2" charset="2"/>
                  </a:rPr>
                  <a:t>dentical in asymptotic limit (infinite training samples) if independence assumption holds (otherwise na</a:t>
                </a:r>
                <a:r>
                  <a:rPr lang="en-GB" sz="2600" dirty="0" err="1">
                    <a:sym typeface="Wingdings" pitchFamily="2" charset="2"/>
                  </a:rPr>
                  <a:t>ï</a:t>
                </a:r>
                <a:r>
                  <a:rPr lang="en-DE" sz="2600" dirty="0">
                    <a:sym typeface="Wingdings" pitchFamily="2" charset="2"/>
                  </a:rPr>
                  <a:t>ve Bayes less accurate)</a:t>
                </a:r>
                <a:endParaRPr lang="en-DE" sz="2600" dirty="0"/>
              </a:p>
              <a:p>
                <a:pPr marL="0" indent="0">
                  <a:buNone/>
                </a:pPr>
                <a:r>
                  <a:rPr lang="en-GB" sz="2600" dirty="0" err="1"/>
                  <a:t>naï</a:t>
                </a:r>
                <a:r>
                  <a:rPr lang="en-DE" sz="2600" dirty="0"/>
                  <a:t>ve Bayes has greater bias but lower variance than logistic regression </a:t>
                </a:r>
                <a:r>
                  <a:rPr lang="en-DE" sz="2600" dirty="0">
                    <a:sym typeface="Wingdings" pitchFamily="2" charset="2"/>
                  </a:rPr>
                  <a:t> to be preferred for scarce training data (if bias, i.e., independence assumption, correct)</a:t>
                </a:r>
                <a:endParaRPr lang="en-DE" sz="2600" dirty="0"/>
              </a:p>
            </p:txBody>
          </p:sp>
        </mc:Choice>
        <mc:Fallback>
          <p:sp>
            <p:nvSpPr>
              <p:cNvPr id="3" name="Content Placeholder 2">
                <a:extLst>
                  <a:ext uri="{FF2B5EF4-FFF2-40B4-BE49-F238E27FC236}">
                    <a16:creationId xmlns:a16="http://schemas.microsoft.com/office/drawing/2014/main" id="{8D2E3CFC-1F1F-65A6-F287-23B8F0313059}"/>
                  </a:ext>
                </a:extLst>
              </p:cNvPr>
              <p:cNvSpPr>
                <a:spLocks noGrp="1" noRot="1" noChangeAspect="1" noMove="1" noResize="1" noEditPoints="1" noAdjustHandles="1" noChangeArrowheads="1" noChangeShapeType="1" noTextEdit="1"/>
              </p:cNvSpPr>
              <p:nvPr>
                <p:ph idx="1"/>
              </p:nvPr>
            </p:nvSpPr>
            <p:spPr>
              <a:blipFill>
                <a:blip r:embed="rId2"/>
                <a:stretch>
                  <a:fillRect l="-965" t="-1744" r="-965" b="-291"/>
                </a:stretch>
              </a:blipFill>
            </p:spPr>
            <p:txBody>
              <a:bodyPr/>
              <a:lstStyle/>
              <a:p>
                <a:r>
                  <a:rPr lang="en-DE">
                    <a:noFill/>
                  </a:rPr>
                  <a:t> </a:t>
                </a:r>
              </a:p>
            </p:txBody>
          </p:sp>
        </mc:Fallback>
      </mc:AlternateContent>
      <p:sp>
        <p:nvSpPr>
          <p:cNvPr id="4" name="Slide Number Placeholder 3">
            <a:extLst>
              <a:ext uri="{FF2B5EF4-FFF2-40B4-BE49-F238E27FC236}">
                <a16:creationId xmlns:a16="http://schemas.microsoft.com/office/drawing/2014/main" id="{430B23C3-D7D1-6AE2-4D10-7A3DDD2F2266}"/>
              </a:ext>
            </a:extLst>
          </p:cNvPr>
          <p:cNvSpPr>
            <a:spLocks noGrp="1"/>
          </p:cNvSpPr>
          <p:nvPr>
            <p:ph type="sldNum" sz="quarter" idx="12"/>
          </p:nvPr>
        </p:nvSpPr>
        <p:spPr/>
        <p:txBody>
          <a:bodyPr/>
          <a:lstStyle/>
          <a:p>
            <a:fld id="{15FEAD7E-BF4A-2941-8FC0-E96033F99716}" type="slidenum">
              <a:rPr lang="en-DE" smtClean="0"/>
              <a:t>7</a:t>
            </a:fld>
            <a:endParaRPr lang="en-DE"/>
          </a:p>
        </p:txBody>
      </p:sp>
    </p:spTree>
    <p:extLst>
      <p:ext uri="{BB962C8B-B14F-4D97-AF65-F5344CB8AC3E}">
        <p14:creationId xmlns:p14="http://schemas.microsoft.com/office/powerpoint/2010/main" val="1203751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FE79-BF77-1474-F6FD-8A9263B66BF7}"/>
              </a:ext>
            </a:extLst>
          </p:cNvPr>
          <p:cNvSpPr>
            <a:spLocks noGrp="1"/>
          </p:cNvSpPr>
          <p:nvPr>
            <p:ph type="title"/>
          </p:nvPr>
        </p:nvSpPr>
        <p:spPr/>
        <p:txBody>
          <a:bodyPr/>
          <a:lstStyle/>
          <a:p>
            <a:r>
              <a:rPr lang="en-DE" dirty="0"/>
              <a:t>Data Generation</a:t>
            </a:r>
          </a:p>
        </p:txBody>
      </p:sp>
      <p:sp>
        <p:nvSpPr>
          <p:cNvPr id="3" name="Content Placeholder 2">
            <a:extLst>
              <a:ext uri="{FF2B5EF4-FFF2-40B4-BE49-F238E27FC236}">
                <a16:creationId xmlns:a16="http://schemas.microsoft.com/office/drawing/2014/main" id="{D9037175-62EB-03EC-37AB-B760F8B6BC77}"/>
              </a:ext>
            </a:extLst>
          </p:cNvPr>
          <p:cNvSpPr>
            <a:spLocks noGrp="1"/>
          </p:cNvSpPr>
          <p:nvPr>
            <p:ph idx="1"/>
          </p:nvPr>
        </p:nvSpPr>
        <p:spPr/>
        <p:txBody>
          <a:bodyPr/>
          <a:lstStyle/>
          <a:p>
            <a:pPr marL="0" indent="0">
              <a:buNone/>
            </a:pPr>
            <a:r>
              <a:rPr lang="en-GB" dirty="0"/>
              <a:t>generative models can be used for discriminative tasks (although potentially inferior to direct discriminative methods)</a:t>
            </a:r>
          </a:p>
          <a:p>
            <a:pPr marL="0" indent="0">
              <a:buNone/>
            </a:pPr>
            <a:endParaRPr lang="en-GB" dirty="0"/>
          </a:p>
          <a:p>
            <a:pPr marL="0" indent="0">
              <a:buNone/>
            </a:pPr>
            <a:r>
              <a:rPr lang="en-GB" dirty="0"/>
              <a:t>but generative methods do more than discriminative ones: model full data distribution</a:t>
            </a:r>
          </a:p>
          <a:p>
            <a:pPr marL="0" indent="0">
              <a:buNone/>
            </a:pPr>
            <a:endParaRPr lang="en-GB" dirty="0"/>
          </a:p>
          <a:p>
            <a:pPr marL="0" indent="0">
              <a:buNone/>
            </a:pPr>
            <a:r>
              <a:rPr lang="en-GB" dirty="0">
                <a:sym typeface="Wingdings" pitchFamily="2" charset="2"/>
              </a:rPr>
              <a:t> allows generation of new data samples (e.g., images, text, video, …)</a:t>
            </a:r>
            <a:endParaRPr lang="en-GB" dirty="0"/>
          </a:p>
          <a:p>
            <a:pPr marL="0" indent="0">
              <a:buNone/>
            </a:pPr>
            <a:endParaRPr lang="en-GB" dirty="0"/>
          </a:p>
          <a:p>
            <a:pPr marL="0" indent="0">
              <a:buNone/>
            </a:pPr>
            <a:r>
              <a:rPr lang="en-GB" dirty="0"/>
              <a:t>l</a:t>
            </a:r>
            <a:r>
              <a:rPr lang="en-DE" sz="2800" dirty="0"/>
              <a:t>arge (</a:t>
            </a:r>
            <a:r>
              <a:rPr lang="en-GB" sz="2800" dirty="0"/>
              <a:t>a</a:t>
            </a:r>
            <a:r>
              <a:rPr lang="en-DE" sz="2800" dirty="0"/>
              <a:t>uto-regressive) language models examples of generative models</a:t>
            </a:r>
          </a:p>
        </p:txBody>
      </p:sp>
      <p:sp>
        <p:nvSpPr>
          <p:cNvPr id="4" name="Slide Number Placeholder 3">
            <a:extLst>
              <a:ext uri="{FF2B5EF4-FFF2-40B4-BE49-F238E27FC236}">
                <a16:creationId xmlns:a16="http://schemas.microsoft.com/office/drawing/2014/main" id="{5F23BAA5-C41E-B608-A262-743186792E7F}"/>
              </a:ext>
            </a:extLst>
          </p:cNvPr>
          <p:cNvSpPr>
            <a:spLocks noGrp="1"/>
          </p:cNvSpPr>
          <p:nvPr>
            <p:ph type="sldNum" sz="quarter" idx="12"/>
          </p:nvPr>
        </p:nvSpPr>
        <p:spPr/>
        <p:txBody>
          <a:bodyPr/>
          <a:lstStyle/>
          <a:p>
            <a:fld id="{15FEAD7E-BF4A-2941-8FC0-E96033F99716}" type="slidenum">
              <a:rPr lang="en-DE" smtClean="0"/>
              <a:t>8</a:t>
            </a:fld>
            <a:endParaRPr lang="en-DE"/>
          </a:p>
        </p:txBody>
      </p:sp>
    </p:spTree>
    <p:extLst>
      <p:ext uri="{BB962C8B-B14F-4D97-AF65-F5344CB8AC3E}">
        <p14:creationId xmlns:p14="http://schemas.microsoft.com/office/powerpoint/2010/main" val="1893356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FAB5-60C2-E26A-6087-56FF4762B3A4}"/>
              </a:ext>
            </a:extLst>
          </p:cNvPr>
          <p:cNvSpPr>
            <a:spLocks noGrp="1"/>
          </p:cNvSpPr>
          <p:nvPr>
            <p:ph type="title"/>
          </p:nvPr>
        </p:nvSpPr>
        <p:spPr/>
        <p:txBody>
          <a:bodyPr/>
          <a:lstStyle/>
          <a:p>
            <a:r>
              <a:rPr lang="en-DE" dirty="0"/>
              <a:t>Different Types of Generative Models</a:t>
            </a:r>
          </a:p>
        </p:txBody>
      </p:sp>
      <p:pic>
        <p:nvPicPr>
          <p:cNvPr id="5" name="Picture 4">
            <a:extLst>
              <a:ext uri="{FF2B5EF4-FFF2-40B4-BE49-F238E27FC236}">
                <a16:creationId xmlns:a16="http://schemas.microsoft.com/office/drawing/2014/main" id="{4065E246-8874-9EC7-71D6-F502DBD0674A}"/>
              </a:ext>
            </a:extLst>
          </p:cNvPr>
          <p:cNvPicPr>
            <a:picLocks noChangeAspect="1"/>
          </p:cNvPicPr>
          <p:nvPr/>
        </p:nvPicPr>
        <p:blipFill>
          <a:blip r:embed="rId2"/>
          <a:stretch>
            <a:fillRect/>
          </a:stretch>
        </p:blipFill>
        <p:spPr>
          <a:xfrm>
            <a:off x="1960554" y="1406047"/>
            <a:ext cx="7514154" cy="5086828"/>
          </a:xfrm>
          <a:prstGeom prst="rect">
            <a:avLst/>
          </a:prstGeom>
        </p:spPr>
      </p:pic>
      <p:sp>
        <p:nvSpPr>
          <p:cNvPr id="6" name="TextBox 5">
            <a:extLst>
              <a:ext uri="{FF2B5EF4-FFF2-40B4-BE49-F238E27FC236}">
                <a16:creationId xmlns:a16="http://schemas.microsoft.com/office/drawing/2014/main" id="{8A64E981-4E79-564C-34E7-160CDF8D16CC}"/>
              </a:ext>
            </a:extLst>
          </p:cNvPr>
          <p:cNvSpPr txBox="1"/>
          <p:nvPr/>
        </p:nvSpPr>
        <p:spPr>
          <a:xfrm>
            <a:off x="9426292" y="6495461"/>
            <a:ext cx="532518" cy="246221"/>
          </a:xfrm>
          <a:prstGeom prst="rect">
            <a:avLst/>
          </a:prstGeom>
          <a:noFill/>
        </p:spPr>
        <p:txBody>
          <a:bodyPr wrap="square" rtlCol="0">
            <a:spAutoFit/>
          </a:bodyPr>
          <a:lstStyle/>
          <a:p>
            <a:r>
              <a:rPr lang="de-DE" sz="1000" dirty="0">
                <a:hlinkClick r:id="rId3"/>
              </a:rPr>
              <a:t>source</a:t>
            </a:r>
            <a:endParaRPr lang="de-DE" sz="1000" dirty="0"/>
          </a:p>
        </p:txBody>
      </p:sp>
      <p:sp>
        <p:nvSpPr>
          <p:cNvPr id="7" name="Slide Number Placeholder 6">
            <a:extLst>
              <a:ext uri="{FF2B5EF4-FFF2-40B4-BE49-F238E27FC236}">
                <a16:creationId xmlns:a16="http://schemas.microsoft.com/office/drawing/2014/main" id="{FCE6043D-DFCE-AB58-BE98-6D3590F31EF0}"/>
              </a:ext>
            </a:extLst>
          </p:cNvPr>
          <p:cNvSpPr>
            <a:spLocks noGrp="1"/>
          </p:cNvSpPr>
          <p:nvPr>
            <p:ph type="sldNum" sz="quarter" idx="12"/>
          </p:nvPr>
        </p:nvSpPr>
        <p:spPr/>
        <p:txBody>
          <a:bodyPr/>
          <a:lstStyle/>
          <a:p>
            <a:fld id="{15FEAD7E-BF4A-2941-8FC0-E96033F99716}" type="slidenum">
              <a:rPr lang="en-DE" smtClean="0"/>
              <a:t>9</a:t>
            </a:fld>
            <a:endParaRPr lang="en-DE"/>
          </a:p>
        </p:txBody>
      </p:sp>
    </p:spTree>
    <p:extLst>
      <p:ext uri="{BB962C8B-B14F-4D97-AF65-F5344CB8AC3E}">
        <p14:creationId xmlns:p14="http://schemas.microsoft.com/office/powerpoint/2010/main" val="1056659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1148</TotalTime>
  <Words>772</Words>
  <Application>Microsoft Macintosh PowerPoint</Application>
  <PresentationFormat>Widescreen</PresentationFormat>
  <Paragraphs>146</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-apple-system</vt:lpstr>
      <vt:lpstr>Arial</vt:lpstr>
      <vt:lpstr>Calibri</vt:lpstr>
      <vt:lpstr>Calibri Light</vt:lpstr>
      <vt:lpstr>Cambria Math</vt:lpstr>
      <vt:lpstr>Office Theme</vt:lpstr>
      <vt:lpstr>Generative Models Discriminative vs Generative</vt:lpstr>
      <vt:lpstr>Archetype: Naïve Bayes</vt:lpstr>
      <vt:lpstr>Independence Assumption</vt:lpstr>
      <vt:lpstr>Estimation of Feature Contributions</vt:lpstr>
      <vt:lpstr>Maximum a Posteriori Classification</vt:lpstr>
      <vt:lpstr>Generative vs Discriminative Models</vt:lpstr>
      <vt:lpstr>Naïve Bayes and Logistic Regression</vt:lpstr>
      <vt:lpstr>Data Generation</vt:lpstr>
      <vt:lpstr>Different Types of Generative Models</vt:lpstr>
      <vt:lpstr>Variational Inference</vt:lpstr>
      <vt:lpstr>PowerPoint Presentation</vt:lpstr>
      <vt:lpstr>Recap: Autoencoder</vt:lpstr>
      <vt:lpstr>Variational Autoencoder (VAE)</vt:lpstr>
      <vt:lpstr>ELBO</vt:lpstr>
      <vt:lpstr>PowerPoint Presentation</vt:lpstr>
      <vt:lpstr>PowerPoint Presentation</vt:lpstr>
      <vt:lpstr>Generative Adversarial Networks (GAN)</vt:lpstr>
      <vt:lpstr>PowerPoint Presentation</vt:lpstr>
      <vt:lpstr>PowerPoint Presentation</vt:lpstr>
      <vt:lpstr>Flow-Based Methods</vt:lpstr>
      <vt:lpstr>PowerPoint Presentation</vt:lpstr>
      <vt:lpstr>PowerPoint Presentation</vt:lpstr>
      <vt:lpstr>Energy-Based Methods</vt:lpstr>
      <vt:lpstr>PowerPoint Presentation</vt:lpstr>
      <vt:lpstr>Diffusion Models</vt:lpstr>
      <vt:lpstr>PowerPoint Presentation</vt:lpstr>
      <vt:lpstr>PowerPoint Presentation</vt:lpstr>
      <vt:lpstr>Image Generation</vt:lpstr>
      <vt:lpstr>…</vt:lpstr>
      <vt:lpstr>Literature</vt:lpstr>
      <vt:lpstr>Movie-like Intelligence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vs Discriminative Models</dc:title>
  <dc:creator>Felix Wick</dc:creator>
  <cp:lastModifiedBy>Felix Wick</cp:lastModifiedBy>
  <cp:revision>60</cp:revision>
  <dcterms:created xsi:type="dcterms:W3CDTF">2022-07-19T12:00:00Z</dcterms:created>
  <dcterms:modified xsi:type="dcterms:W3CDTF">2022-12-07T17:49:53Z</dcterms:modified>
</cp:coreProperties>
</file>

<file path=docProps/thumbnail.jpeg>
</file>